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5" r:id="rId2"/>
    <p:sldId id="291" r:id="rId3"/>
    <p:sldId id="267" r:id="rId4"/>
    <p:sldId id="292" r:id="rId5"/>
    <p:sldId id="280" r:id="rId6"/>
    <p:sldId id="281" r:id="rId7"/>
    <p:sldId id="278" r:id="rId8"/>
    <p:sldId id="283" r:id="rId9"/>
    <p:sldId id="290" r:id="rId10"/>
    <p:sldId id="286" r:id="rId11"/>
    <p:sldId id="287" r:id="rId12"/>
    <p:sldId id="288" r:id="rId13"/>
    <p:sldId id="269" r:id="rId14"/>
    <p:sldId id="300" r:id="rId15"/>
    <p:sldId id="301" r:id="rId16"/>
    <p:sldId id="298" r:id="rId17"/>
    <p:sldId id="295" r:id="rId18"/>
    <p:sldId id="271" r:id="rId19"/>
    <p:sldId id="272" r:id="rId20"/>
    <p:sldId id="302" r:id="rId21"/>
    <p:sldId id="275" r:id="rId22"/>
  </p:sldIdLst>
  <p:sldSz cx="12188825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02"/>
    <a:srgbClr val="A9FBFD"/>
    <a:srgbClr val="56F8FC"/>
    <a:srgbClr val="05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29" autoAdjust="0"/>
  </p:normalViewPr>
  <p:slideViewPr>
    <p:cSldViewPr showGuides="1">
      <p:cViewPr varScale="1">
        <p:scale>
          <a:sx n="83" d="100"/>
          <a:sy n="83" d="100"/>
        </p:scale>
        <p:origin x="605" y="5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5CACC3-4EAE-47B3-AF90-E7870CF484E5}" type="doc">
      <dgm:prSet loTypeId="urn:microsoft.com/office/officeart/2005/8/layout/hProcess7" loCatId="process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n-AU"/>
        </a:p>
      </dgm:t>
    </dgm:pt>
    <dgm:pt modelId="{305FD431-31B9-45D5-8119-C6F6DE899368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2018</a:t>
          </a:r>
        </a:p>
      </dgm:t>
    </dgm:pt>
    <dgm:pt modelId="{35700A93-5B84-4649-A654-8E30A3C26044}" type="parTrans" cxnId="{23224F9E-F36D-4F92-9AE6-DDDD264444BB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6F173B71-813E-4643-9B66-1DE59AE05133}" type="sibTrans" cxnId="{23224F9E-F36D-4F92-9AE6-DDDD264444BB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B2D29F5B-9EC2-46AC-BB2B-CAA8A57B5039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2019 1</a:t>
          </a:r>
          <a:r>
            <a:rPr lang="en-AU" sz="1400" baseline="30000" dirty="0">
              <a:latin typeface="+mn-lt"/>
            </a:rPr>
            <a:t>st</a:t>
          </a:r>
          <a:r>
            <a:rPr lang="en-AU" sz="1400" dirty="0">
              <a:latin typeface="+mn-lt"/>
            </a:rPr>
            <a:t> Gen</a:t>
          </a:r>
        </a:p>
      </dgm:t>
    </dgm:pt>
    <dgm:pt modelId="{404FFEAF-4FEE-4370-8781-476FBA4B566F}" type="parTrans" cxnId="{676DD814-0656-4943-9407-EFF6C73D6530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1272E0C4-8805-4B00-88A4-E820737B6FA3}" type="sibTrans" cxnId="{676DD814-0656-4943-9407-EFF6C73D6530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32CE629A-C00F-4288-A70A-3568D5B4CD82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2019 2</a:t>
          </a:r>
          <a:r>
            <a:rPr lang="en-AU" sz="1400" baseline="30000" dirty="0">
              <a:latin typeface="+mn-lt"/>
            </a:rPr>
            <a:t>nd</a:t>
          </a:r>
          <a:r>
            <a:rPr lang="en-AU" sz="1400" dirty="0">
              <a:latin typeface="+mn-lt"/>
            </a:rPr>
            <a:t> Gen</a:t>
          </a:r>
        </a:p>
      </dgm:t>
    </dgm:pt>
    <dgm:pt modelId="{EB47F0FF-AA9A-4700-A509-A54239D989EC}" type="parTrans" cxnId="{263984B4-7E94-4599-9639-05D1016F42F5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B304878A-FE59-4196-BF7E-D9C7995B7C19}" type="sibTrans" cxnId="{263984B4-7E94-4599-9639-05D1016F42F5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CF46C897-819C-48BD-9DC2-A7B40F8B7037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Commercial prototype </a:t>
          </a:r>
          <a:r>
            <a:rPr lang="en-US" sz="1400" dirty="0"/>
            <a:t>comparable to activated carbon supercapacitor (2.75 V/44 mF), with energy ~0.6 </a:t>
          </a:r>
          <a:r>
            <a:rPr lang="en-US" sz="1400" dirty="0" err="1"/>
            <a:t>mWh</a:t>
          </a:r>
          <a:r>
            <a:rPr lang="en-US" sz="1400" dirty="0"/>
            <a:t>/cm</a:t>
          </a:r>
          <a:r>
            <a:rPr lang="en-US" sz="1400" baseline="30000" dirty="0"/>
            <a:t>3</a:t>
          </a:r>
          <a:r>
            <a:rPr lang="en-US" sz="1400" dirty="0"/>
            <a:t> and power ~0.3 W/cm</a:t>
          </a:r>
          <a:r>
            <a:rPr lang="en-US" sz="1400" baseline="30000" dirty="0"/>
            <a:t>3</a:t>
          </a:r>
        </a:p>
        <a:p>
          <a:r>
            <a:rPr lang="en-AU" sz="1400" dirty="0">
              <a:latin typeface="+mn-lt"/>
            </a:rPr>
            <a:t>Potential commercial applications</a:t>
          </a:r>
        </a:p>
      </dgm:t>
    </dgm:pt>
    <dgm:pt modelId="{476133EC-00D0-4CEF-8FAC-924A78ED4E19}" type="parTrans" cxnId="{FA465F82-1D42-41FD-85C3-40B2196D17F3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2F50B6BF-8450-42A0-86AD-49246F553DFA}" type="sibTrans" cxnId="{FA465F82-1D42-41FD-85C3-40B2196D17F3}">
      <dgm:prSet/>
      <dgm:spPr/>
      <dgm:t>
        <a:bodyPr/>
        <a:lstStyle/>
        <a:p>
          <a:endParaRPr lang="en-AU" sz="1400">
            <a:latin typeface="+mn-lt"/>
          </a:endParaRPr>
        </a:p>
      </dgm:t>
    </dgm:pt>
    <dgm:pt modelId="{7588DBAC-8300-474B-91AD-F4DD7E3F10BC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3D stacked device with consistent defect free printing</a:t>
          </a:r>
        </a:p>
        <a:p>
          <a:r>
            <a:rPr lang="en-AU" sz="1400" dirty="0">
              <a:latin typeface="+mn-lt"/>
            </a:rPr>
            <a:t>Better than existing supercapacitors 14 mF/cm3, 0.04 </a:t>
          </a:r>
          <a:r>
            <a:rPr lang="en-AU" sz="1400" dirty="0" err="1">
              <a:latin typeface="+mn-lt"/>
            </a:rPr>
            <a:t>mWh</a:t>
          </a:r>
          <a:r>
            <a:rPr lang="en-AU" sz="1400" dirty="0">
              <a:latin typeface="+mn-lt"/>
            </a:rPr>
            <a:t>/cm3, 1.5 </a:t>
          </a:r>
          <a:r>
            <a:rPr lang="en-AU" sz="1400" dirty="0" err="1">
              <a:latin typeface="+mn-lt"/>
            </a:rPr>
            <a:t>mW</a:t>
          </a:r>
          <a:r>
            <a:rPr lang="en-AU" sz="1400" dirty="0">
              <a:latin typeface="+mn-lt"/>
            </a:rPr>
            <a:t>/cm3</a:t>
          </a:r>
        </a:p>
        <a:p>
          <a:r>
            <a:rPr lang="en-AU" sz="1400" dirty="0">
              <a:latin typeface="+mn-lt"/>
            </a:rPr>
            <a:t>High conductivity and reduced leakage current</a:t>
          </a:r>
        </a:p>
      </dgm:t>
    </dgm:pt>
    <dgm:pt modelId="{F774183E-D45C-43D7-94D1-02F1C10617A4}" type="parTrans" cxnId="{A1AAD25F-83A8-461A-92AB-075806C112A2}">
      <dgm:prSet/>
      <dgm:spPr/>
      <dgm:t>
        <a:bodyPr/>
        <a:lstStyle/>
        <a:p>
          <a:endParaRPr lang="en-AU" sz="1400"/>
        </a:p>
      </dgm:t>
    </dgm:pt>
    <dgm:pt modelId="{ABA094C9-2BC2-493C-8E86-0E4464E96E3A}" type="sibTrans" cxnId="{A1AAD25F-83A8-461A-92AB-075806C112A2}">
      <dgm:prSet/>
      <dgm:spPr/>
      <dgm:t>
        <a:bodyPr/>
        <a:lstStyle/>
        <a:p>
          <a:endParaRPr lang="en-AU" sz="1400"/>
        </a:p>
      </dgm:t>
    </dgm:pt>
    <dgm:pt modelId="{0DAD7B3E-BE23-4A90-9B31-3632DB0EC029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2020 3</a:t>
          </a:r>
          <a:r>
            <a:rPr lang="en-AU" sz="1400" baseline="30000" dirty="0">
              <a:latin typeface="+mn-lt"/>
            </a:rPr>
            <a:t>rd</a:t>
          </a:r>
          <a:r>
            <a:rPr lang="en-AU" sz="1400" dirty="0">
              <a:latin typeface="+mn-lt"/>
            </a:rPr>
            <a:t> Gen</a:t>
          </a:r>
        </a:p>
      </dgm:t>
    </dgm:pt>
    <dgm:pt modelId="{1CAD439D-9A42-490B-89CD-67E948F5A5AB}" type="parTrans" cxnId="{A6B32821-0220-4854-8B11-577F1EEC1138}">
      <dgm:prSet/>
      <dgm:spPr/>
      <dgm:t>
        <a:bodyPr/>
        <a:lstStyle/>
        <a:p>
          <a:endParaRPr lang="en-AU" sz="1400"/>
        </a:p>
      </dgm:t>
    </dgm:pt>
    <dgm:pt modelId="{D0C8DFCD-37D2-483F-861F-E2EC3F06C715}" type="sibTrans" cxnId="{A6B32821-0220-4854-8B11-577F1EEC1138}">
      <dgm:prSet/>
      <dgm:spPr/>
      <dgm:t>
        <a:bodyPr/>
        <a:lstStyle/>
        <a:p>
          <a:endParaRPr lang="en-AU" sz="1400"/>
        </a:p>
      </dgm:t>
    </dgm:pt>
    <dgm:pt modelId="{4284AE0B-11FB-480D-9314-13A0CBF109A5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Printed supercapacitor electrodes with energy and power like a 4 V/500 </a:t>
          </a:r>
          <a:r>
            <a:rPr lang="en-AU" sz="1400" dirty="0" err="1">
              <a:latin typeface="+mn-lt"/>
            </a:rPr>
            <a:t>μAh</a:t>
          </a:r>
          <a:r>
            <a:rPr lang="en-AU" sz="1400" dirty="0">
              <a:latin typeface="+mn-lt"/>
            </a:rPr>
            <a:t> thin film Li-ion battery (2mWh/</a:t>
          </a:r>
          <a:r>
            <a:rPr lang="en-US" sz="1400" dirty="0"/>
            <a:t>cm</a:t>
          </a:r>
          <a:r>
            <a:rPr lang="en-US" sz="1400" baseline="30000" dirty="0"/>
            <a:t>3</a:t>
          </a:r>
          <a:r>
            <a:rPr lang="en-AU" sz="1400" dirty="0">
              <a:latin typeface="+mn-lt"/>
            </a:rPr>
            <a:t> and 0.3 W/</a:t>
          </a:r>
          <a:r>
            <a:rPr lang="en-US" sz="1400" dirty="0"/>
            <a:t>cm</a:t>
          </a:r>
          <a:r>
            <a:rPr lang="en-US" sz="1400" baseline="30000" dirty="0"/>
            <a:t>3</a:t>
          </a:r>
          <a:r>
            <a:rPr lang="en-AU" sz="1400" dirty="0">
              <a:latin typeface="+mn-lt"/>
            </a:rPr>
            <a:t>)</a:t>
          </a:r>
        </a:p>
        <a:p>
          <a:r>
            <a:rPr lang="en-AU" sz="1400" dirty="0">
              <a:latin typeface="+mn-lt"/>
            </a:rPr>
            <a:t>Safe, cheap materials – aqueous electrolyte etc</a:t>
          </a:r>
        </a:p>
      </dgm:t>
    </dgm:pt>
    <dgm:pt modelId="{6A42FBB8-654C-4918-BD93-1F22E21DE77E}" type="parTrans" cxnId="{2CB9CEA2-FE6F-4E1E-B98A-6B214A020D3C}">
      <dgm:prSet/>
      <dgm:spPr/>
      <dgm:t>
        <a:bodyPr/>
        <a:lstStyle/>
        <a:p>
          <a:endParaRPr lang="en-AU" sz="1400"/>
        </a:p>
      </dgm:t>
    </dgm:pt>
    <dgm:pt modelId="{97E4D07D-F65A-4346-8CE0-7E1BA5A24922}" type="sibTrans" cxnId="{2CB9CEA2-FE6F-4E1E-B98A-6B214A020D3C}">
      <dgm:prSet/>
      <dgm:spPr/>
      <dgm:t>
        <a:bodyPr/>
        <a:lstStyle/>
        <a:p>
          <a:endParaRPr lang="en-AU" sz="1400"/>
        </a:p>
      </dgm:t>
    </dgm:pt>
    <dgm:pt modelId="{84171C7F-C87E-40A9-A57F-F605D80D9C38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Interdigitated devices printed at feature size &lt;100µm, thickness of device ~50nm </a:t>
          </a:r>
        </a:p>
        <a:p>
          <a:r>
            <a:rPr lang="en-AU" sz="1400" dirty="0">
              <a:latin typeface="+mn-lt"/>
            </a:rPr>
            <a:t>Proof of concept for 3D stacked, printed devices and patent filing</a:t>
          </a:r>
        </a:p>
      </dgm:t>
    </dgm:pt>
    <dgm:pt modelId="{6CFCFDF3-B76A-4D60-B6CB-45B9C2937E49}" type="parTrans" cxnId="{6DEECFB7-E785-4E4E-8789-DBB834FC157B}">
      <dgm:prSet/>
      <dgm:spPr/>
      <dgm:t>
        <a:bodyPr/>
        <a:lstStyle/>
        <a:p>
          <a:endParaRPr lang="en-AU" sz="1400"/>
        </a:p>
      </dgm:t>
    </dgm:pt>
    <dgm:pt modelId="{4CB066CC-9C64-4897-82CA-BC326F1D227E}" type="sibTrans" cxnId="{6DEECFB7-E785-4E4E-8789-DBB834FC157B}">
      <dgm:prSet/>
      <dgm:spPr/>
      <dgm:t>
        <a:bodyPr/>
        <a:lstStyle/>
        <a:p>
          <a:endParaRPr lang="en-AU" sz="1400"/>
        </a:p>
      </dgm:t>
    </dgm:pt>
    <dgm:pt modelId="{ED99F516-330B-4DEF-98E4-178D3821A0B5}">
      <dgm:prSet phldrT="[Text]" custT="1"/>
      <dgm:spPr/>
      <dgm:t>
        <a:bodyPr/>
        <a:lstStyle/>
        <a:p>
          <a:r>
            <a:rPr lang="en-AU" sz="1400" dirty="0">
              <a:latin typeface="+mn-lt"/>
            </a:rPr>
            <a:t>Begin exploring potential commercial applications </a:t>
          </a:r>
        </a:p>
      </dgm:t>
    </dgm:pt>
    <dgm:pt modelId="{40EEDC6C-3BFE-4BC2-8CC2-59B44C311A55}" type="sibTrans" cxnId="{0E5F7A95-36F6-440F-BFBD-624FCFE33F5C}">
      <dgm:prSet/>
      <dgm:spPr/>
      <dgm:t>
        <a:bodyPr/>
        <a:lstStyle/>
        <a:p>
          <a:endParaRPr lang="en-AU" sz="3200"/>
        </a:p>
      </dgm:t>
    </dgm:pt>
    <dgm:pt modelId="{FBE5DBB9-9871-4063-AC0F-D81272215AB2}" type="parTrans" cxnId="{0E5F7A95-36F6-440F-BFBD-624FCFE33F5C}">
      <dgm:prSet/>
      <dgm:spPr/>
      <dgm:t>
        <a:bodyPr/>
        <a:lstStyle/>
        <a:p>
          <a:endParaRPr lang="en-AU" sz="3200"/>
        </a:p>
      </dgm:t>
    </dgm:pt>
    <dgm:pt modelId="{CE1D91BB-708C-43A5-A890-C6A316CDACFB}" type="pres">
      <dgm:prSet presAssocID="{A95CACC3-4EAE-47B3-AF90-E7870CF484E5}" presName="Name0" presStyleCnt="0">
        <dgm:presLayoutVars>
          <dgm:dir/>
          <dgm:animLvl val="lvl"/>
          <dgm:resizeHandles val="exact"/>
        </dgm:presLayoutVars>
      </dgm:prSet>
      <dgm:spPr/>
    </dgm:pt>
    <dgm:pt modelId="{6BE10B5F-94E3-4980-A725-211E95BCBC4F}" type="pres">
      <dgm:prSet presAssocID="{305FD431-31B9-45D5-8119-C6F6DE899368}" presName="compositeNode" presStyleCnt="0">
        <dgm:presLayoutVars>
          <dgm:bulletEnabled val="1"/>
        </dgm:presLayoutVars>
      </dgm:prSet>
      <dgm:spPr/>
    </dgm:pt>
    <dgm:pt modelId="{7A7F551D-0F1B-4D6D-B362-197A003D8E83}" type="pres">
      <dgm:prSet presAssocID="{305FD431-31B9-45D5-8119-C6F6DE899368}" presName="bgRect" presStyleLbl="node1" presStyleIdx="0" presStyleCnt="4"/>
      <dgm:spPr/>
    </dgm:pt>
    <dgm:pt modelId="{B247E671-29A9-49E1-B4AF-DC2072E3697E}" type="pres">
      <dgm:prSet presAssocID="{305FD431-31B9-45D5-8119-C6F6DE899368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1306C1FB-3E14-4993-970C-E7263C79338E}" type="pres">
      <dgm:prSet presAssocID="{305FD431-31B9-45D5-8119-C6F6DE899368}" presName="childNode" presStyleLbl="node1" presStyleIdx="0" presStyleCnt="4">
        <dgm:presLayoutVars>
          <dgm:bulletEnabled val="1"/>
        </dgm:presLayoutVars>
      </dgm:prSet>
      <dgm:spPr/>
    </dgm:pt>
    <dgm:pt modelId="{66567841-646D-4BEF-A7AE-D8198A39B18C}" type="pres">
      <dgm:prSet presAssocID="{6F173B71-813E-4643-9B66-1DE59AE05133}" presName="hSp" presStyleCnt="0"/>
      <dgm:spPr/>
    </dgm:pt>
    <dgm:pt modelId="{B19AF955-638A-43BA-8E6D-4FD63CA3FEEF}" type="pres">
      <dgm:prSet presAssocID="{6F173B71-813E-4643-9B66-1DE59AE05133}" presName="vProcSp" presStyleCnt="0"/>
      <dgm:spPr/>
    </dgm:pt>
    <dgm:pt modelId="{F01AF110-6E67-4A05-872A-2EF2757A9717}" type="pres">
      <dgm:prSet presAssocID="{6F173B71-813E-4643-9B66-1DE59AE05133}" presName="vSp1" presStyleCnt="0"/>
      <dgm:spPr/>
    </dgm:pt>
    <dgm:pt modelId="{EBF88290-2EFD-498C-8857-51CE9A466446}" type="pres">
      <dgm:prSet presAssocID="{6F173B71-813E-4643-9B66-1DE59AE05133}" presName="simulatedConn" presStyleLbl="solidFgAcc1" presStyleIdx="0" presStyleCnt="3"/>
      <dgm:spPr/>
    </dgm:pt>
    <dgm:pt modelId="{CEAEC8B5-F91F-4E92-90FE-CB340259DD68}" type="pres">
      <dgm:prSet presAssocID="{6F173B71-813E-4643-9B66-1DE59AE05133}" presName="vSp2" presStyleCnt="0"/>
      <dgm:spPr/>
    </dgm:pt>
    <dgm:pt modelId="{62E9F0CD-4044-45C5-9CD9-7E39B8D2B902}" type="pres">
      <dgm:prSet presAssocID="{6F173B71-813E-4643-9B66-1DE59AE05133}" presName="sibTrans" presStyleCnt="0"/>
      <dgm:spPr/>
    </dgm:pt>
    <dgm:pt modelId="{ACE18C7E-FB4E-4F4D-B388-7791E75721A1}" type="pres">
      <dgm:prSet presAssocID="{B2D29F5B-9EC2-46AC-BB2B-CAA8A57B5039}" presName="compositeNode" presStyleCnt="0">
        <dgm:presLayoutVars>
          <dgm:bulletEnabled val="1"/>
        </dgm:presLayoutVars>
      </dgm:prSet>
      <dgm:spPr/>
    </dgm:pt>
    <dgm:pt modelId="{CAAB0897-4671-4551-BCC7-0042D1EAC4B4}" type="pres">
      <dgm:prSet presAssocID="{B2D29F5B-9EC2-46AC-BB2B-CAA8A57B5039}" presName="bgRect" presStyleLbl="node1" presStyleIdx="1" presStyleCnt="4"/>
      <dgm:spPr/>
    </dgm:pt>
    <dgm:pt modelId="{D30C8248-099B-4BBA-AA62-82156EEF65B5}" type="pres">
      <dgm:prSet presAssocID="{B2D29F5B-9EC2-46AC-BB2B-CAA8A57B5039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0C4BF47-E9C8-490B-B494-D108167C56EC}" type="pres">
      <dgm:prSet presAssocID="{B2D29F5B-9EC2-46AC-BB2B-CAA8A57B5039}" presName="childNode" presStyleLbl="node1" presStyleIdx="1" presStyleCnt="4">
        <dgm:presLayoutVars>
          <dgm:bulletEnabled val="1"/>
        </dgm:presLayoutVars>
      </dgm:prSet>
      <dgm:spPr/>
    </dgm:pt>
    <dgm:pt modelId="{E4D48CE0-4BD4-499E-96F6-D8D815662DE1}" type="pres">
      <dgm:prSet presAssocID="{1272E0C4-8805-4B00-88A4-E820737B6FA3}" presName="hSp" presStyleCnt="0"/>
      <dgm:spPr/>
    </dgm:pt>
    <dgm:pt modelId="{2F2CB3B3-51D0-4515-B349-1EC5665FBE0C}" type="pres">
      <dgm:prSet presAssocID="{1272E0C4-8805-4B00-88A4-E820737B6FA3}" presName="vProcSp" presStyleCnt="0"/>
      <dgm:spPr/>
    </dgm:pt>
    <dgm:pt modelId="{3F72BDDB-250A-483B-AD57-2BE511D46586}" type="pres">
      <dgm:prSet presAssocID="{1272E0C4-8805-4B00-88A4-E820737B6FA3}" presName="vSp1" presStyleCnt="0"/>
      <dgm:spPr/>
    </dgm:pt>
    <dgm:pt modelId="{16E3541A-2504-45D2-BFBE-70FE185AC5FC}" type="pres">
      <dgm:prSet presAssocID="{1272E0C4-8805-4B00-88A4-E820737B6FA3}" presName="simulatedConn" presStyleLbl="solidFgAcc1" presStyleIdx="1" presStyleCnt="3"/>
      <dgm:spPr/>
    </dgm:pt>
    <dgm:pt modelId="{EBED4869-A496-4C39-900C-DB55A4AE64A7}" type="pres">
      <dgm:prSet presAssocID="{1272E0C4-8805-4B00-88A4-E820737B6FA3}" presName="vSp2" presStyleCnt="0"/>
      <dgm:spPr/>
    </dgm:pt>
    <dgm:pt modelId="{020633A4-FFEF-48B0-89E3-2CB85DAEACBA}" type="pres">
      <dgm:prSet presAssocID="{1272E0C4-8805-4B00-88A4-E820737B6FA3}" presName="sibTrans" presStyleCnt="0"/>
      <dgm:spPr/>
    </dgm:pt>
    <dgm:pt modelId="{F512CBF2-95F9-4CA5-9397-6242DB17762F}" type="pres">
      <dgm:prSet presAssocID="{32CE629A-C00F-4288-A70A-3568D5B4CD82}" presName="compositeNode" presStyleCnt="0">
        <dgm:presLayoutVars>
          <dgm:bulletEnabled val="1"/>
        </dgm:presLayoutVars>
      </dgm:prSet>
      <dgm:spPr/>
    </dgm:pt>
    <dgm:pt modelId="{1157C4D3-60F1-4DDE-8DF9-0AB2DB3BE1D5}" type="pres">
      <dgm:prSet presAssocID="{32CE629A-C00F-4288-A70A-3568D5B4CD82}" presName="bgRect" presStyleLbl="node1" presStyleIdx="2" presStyleCnt="4"/>
      <dgm:spPr/>
    </dgm:pt>
    <dgm:pt modelId="{C34FCC61-F392-4AF5-909D-70D7C3500985}" type="pres">
      <dgm:prSet presAssocID="{32CE629A-C00F-4288-A70A-3568D5B4CD8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C62A104B-65EF-401F-8CA7-F13EE9CDC6AD}" type="pres">
      <dgm:prSet presAssocID="{32CE629A-C00F-4288-A70A-3568D5B4CD82}" presName="childNode" presStyleLbl="node1" presStyleIdx="2" presStyleCnt="4">
        <dgm:presLayoutVars>
          <dgm:bulletEnabled val="1"/>
        </dgm:presLayoutVars>
      </dgm:prSet>
      <dgm:spPr/>
    </dgm:pt>
    <dgm:pt modelId="{B6E4AE91-226C-4E90-BE39-09399406A634}" type="pres">
      <dgm:prSet presAssocID="{B304878A-FE59-4196-BF7E-D9C7995B7C19}" presName="hSp" presStyleCnt="0"/>
      <dgm:spPr/>
    </dgm:pt>
    <dgm:pt modelId="{966B547E-CA85-4A39-97AF-A6FD6873D86C}" type="pres">
      <dgm:prSet presAssocID="{B304878A-FE59-4196-BF7E-D9C7995B7C19}" presName="vProcSp" presStyleCnt="0"/>
      <dgm:spPr/>
    </dgm:pt>
    <dgm:pt modelId="{99E726EA-0EC5-456F-92D5-BD4289B4A284}" type="pres">
      <dgm:prSet presAssocID="{B304878A-FE59-4196-BF7E-D9C7995B7C19}" presName="vSp1" presStyleCnt="0"/>
      <dgm:spPr/>
    </dgm:pt>
    <dgm:pt modelId="{1FB90D75-2490-4DB0-8BDF-FF4427BB70C8}" type="pres">
      <dgm:prSet presAssocID="{B304878A-FE59-4196-BF7E-D9C7995B7C19}" presName="simulatedConn" presStyleLbl="solidFgAcc1" presStyleIdx="2" presStyleCnt="3"/>
      <dgm:spPr/>
    </dgm:pt>
    <dgm:pt modelId="{4EC3AA33-78DB-4C9F-B112-492C9A4F5E0C}" type="pres">
      <dgm:prSet presAssocID="{B304878A-FE59-4196-BF7E-D9C7995B7C19}" presName="vSp2" presStyleCnt="0"/>
      <dgm:spPr/>
    </dgm:pt>
    <dgm:pt modelId="{6FF12303-9DAE-4FBF-91B1-7D7C95A24F2D}" type="pres">
      <dgm:prSet presAssocID="{B304878A-FE59-4196-BF7E-D9C7995B7C19}" presName="sibTrans" presStyleCnt="0"/>
      <dgm:spPr/>
    </dgm:pt>
    <dgm:pt modelId="{9CBE2450-B1C3-4624-BD65-68CDC295C5FE}" type="pres">
      <dgm:prSet presAssocID="{0DAD7B3E-BE23-4A90-9B31-3632DB0EC029}" presName="compositeNode" presStyleCnt="0">
        <dgm:presLayoutVars>
          <dgm:bulletEnabled val="1"/>
        </dgm:presLayoutVars>
      </dgm:prSet>
      <dgm:spPr/>
    </dgm:pt>
    <dgm:pt modelId="{F1C1DA09-EC08-424B-94CF-B559ADF3D0DE}" type="pres">
      <dgm:prSet presAssocID="{0DAD7B3E-BE23-4A90-9B31-3632DB0EC029}" presName="bgRect" presStyleLbl="node1" presStyleIdx="3" presStyleCnt="4"/>
      <dgm:spPr/>
    </dgm:pt>
    <dgm:pt modelId="{0A75797A-993E-42C0-A74B-F54E26AD68CE}" type="pres">
      <dgm:prSet presAssocID="{0DAD7B3E-BE23-4A90-9B31-3632DB0EC029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6D347D28-8E33-4DFC-8277-93E876ED336D}" type="pres">
      <dgm:prSet presAssocID="{0DAD7B3E-BE23-4A90-9B31-3632DB0EC029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676DD814-0656-4943-9407-EFF6C73D6530}" srcId="{A95CACC3-4EAE-47B3-AF90-E7870CF484E5}" destId="{B2D29F5B-9EC2-46AC-BB2B-CAA8A57B5039}" srcOrd="1" destOrd="0" parTransId="{404FFEAF-4FEE-4370-8781-476FBA4B566F}" sibTransId="{1272E0C4-8805-4B00-88A4-E820737B6FA3}"/>
    <dgm:cxn modelId="{2323391A-CF20-4D73-95C9-5022904FC6B1}" type="presOf" srcId="{CF46C897-819C-48BD-9DC2-A7B40F8B7037}" destId="{C62A104B-65EF-401F-8CA7-F13EE9CDC6AD}" srcOrd="0" destOrd="0" presId="urn:microsoft.com/office/officeart/2005/8/layout/hProcess7"/>
    <dgm:cxn modelId="{A6B32821-0220-4854-8B11-577F1EEC1138}" srcId="{A95CACC3-4EAE-47B3-AF90-E7870CF484E5}" destId="{0DAD7B3E-BE23-4A90-9B31-3632DB0EC029}" srcOrd="3" destOrd="0" parTransId="{1CAD439D-9A42-490B-89CD-67E948F5A5AB}" sibTransId="{D0C8DFCD-37D2-483F-861F-E2EC3F06C715}"/>
    <dgm:cxn modelId="{6DC27133-C47F-43C4-879B-9CDF6CA29AF3}" type="presOf" srcId="{A95CACC3-4EAE-47B3-AF90-E7870CF484E5}" destId="{CE1D91BB-708C-43A5-A890-C6A316CDACFB}" srcOrd="0" destOrd="0" presId="urn:microsoft.com/office/officeart/2005/8/layout/hProcess7"/>
    <dgm:cxn modelId="{3C93AD37-882E-497D-9B57-F80B2DEB6211}" type="presOf" srcId="{0DAD7B3E-BE23-4A90-9B31-3632DB0EC029}" destId="{F1C1DA09-EC08-424B-94CF-B559ADF3D0DE}" srcOrd="0" destOrd="0" presId="urn:microsoft.com/office/officeart/2005/8/layout/hProcess7"/>
    <dgm:cxn modelId="{A1AAD25F-83A8-461A-92AB-075806C112A2}" srcId="{B2D29F5B-9EC2-46AC-BB2B-CAA8A57B5039}" destId="{7588DBAC-8300-474B-91AD-F4DD7E3F10BC}" srcOrd="0" destOrd="0" parTransId="{F774183E-D45C-43D7-94D1-02F1C10617A4}" sibTransId="{ABA094C9-2BC2-493C-8E86-0E4464E96E3A}"/>
    <dgm:cxn modelId="{8AA99D44-43F6-468B-B7E7-98EC154D7E4A}" type="presOf" srcId="{84171C7F-C87E-40A9-A57F-F605D80D9C38}" destId="{1306C1FB-3E14-4993-970C-E7263C79338E}" srcOrd="0" destOrd="0" presId="urn:microsoft.com/office/officeart/2005/8/layout/hProcess7"/>
    <dgm:cxn modelId="{FA3FDD44-CE7F-49AA-BCD1-74675346FF91}" type="presOf" srcId="{7588DBAC-8300-474B-91AD-F4DD7E3F10BC}" destId="{40C4BF47-E9C8-490B-B494-D108167C56EC}" srcOrd="0" destOrd="0" presId="urn:microsoft.com/office/officeart/2005/8/layout/hProcess7"/>
    <dgm:cxn modelId="{D4D62C59-F332-4E8C-965C-966B2DFFB535}" type="presOf" srcId="{B2D29F5B-9EC2-46AC-BB2B-CAA8A57B5039}" destId="{CAAB0897-4671-4551-BCC7-0042D1EAC4B4}" srcOrd="0" destOrd="0" presId="urn:microsoft.com/office/officeart/2005/8/layout/hProcess7"/>
    <dgm:cxn modelId="{FA465F82-1D42-41FD-85C3-40B2196D17F3}" srcId="{32CE629A-C00F-4288-A70A-3568D5B4CD82}" destId="{CF46C897-819C-48BD-9DC2-A7B40F8B7037}" srcOrd="0" destOrd="0" parTransId="{476133EC-00D0-4CEF-8FAC-924A78ED4E19}" sibTransId="{2F50B6BF-8450-42A0-86AD-49246F553DFA}"/>
    <dgm:cxn modelId="{81C41494-D56E-4F58-9C9E-A6F2628BDC4F}" type="presOf" srcId="{4284AE0B-11FB-480D-9314-13A0CBF109A5}" destId="{6D347D28-8E33-4DFC-8277-93E876ED336D}" srcOrd="0" destOrd="0" presId="urn:microsoft.com/office/officeart/2005/8/layout/hProcess7"/>
    <dgm:cxn modelId="{0E5F7A95-36F6-440F-BFBD-624FCFE33F5C}" srcId="{305FD431-31B9-45D5-8119-C6F6DE899368}" destId="{ED99F516-330B-4DEF-98E4-178D3821A0B5}" srcOrd="1" destOrd="0" parTransId="{FBE5DBB9-9871-4063-AC0F-D81272215AB2}" sibTransId="{40EEDC6C-3BFE-4BC2-8CC2-59B44C311A55}"/>
    <dgm:cxn modelId="{23224F9E-F36D-4F92-9AE6-DDDD264444BB}" srcId="{A95CACC3-4EAE-47B3-AF90-E7870CF484E5}" destId="{305FD431-31B9-45D5-8119-C6F6DE899368}" srcOrd="0" destOrd="0" parTransId="{35700A93-5B84-4649-A654-8E30A3C26044}" sibTransId="{6F173B71-813E-4643-9B66-1DE59AE05133}"/>
    <dgm:cxn modelId="{44DEAE9F-3B59-477A-964B-0ED04F822D0A}" type="presOf" srcId="{32CE629A-C00F-4288-A70A-3568D5B4CD82}" destId="{1157C4D3-60F1-4DDE-8DF9-0AB2DB3BE1D5}" srcOrd="0" destOrd="0" presId="urn:microsoft.com/office/officeart/2005/8/layout/hProcess7"/>
    <dgm:cxn modelId="{2CB9CEA2-FE6F-4E1E-B98A-6B214A020D3C}" srcId="{0DAD7B3E-BE23-4A90-9B31-3632DB0EC029}" destId="{4284AE0B-11FB-480D-9314-13A0CBF109A5}" srcOrd="0" destOrd="0" parTransId="{6A42FBB8-654C-4918-BD93-1F22E21DE77E}" sibTransId="{97E4D07D-F65A-4346-8CE0-7E1BA5A24922}"/>
    <dgm:cxn modelId="{263984B4-7E94-4599-9639-05D1016F42F5}" srcId="{A95CACC3-4EAE-47B3-AF90-E7870CF484E5}" destId="{32CE629A-C00F-4288-A70A-3568D5B4CD82}" srcOrd="2" destOrd="0" parTransId="{EB47F0FF-AA9A-4700-A509-A54239D989EC}" sibTransId="{B304878A-FE59-4196-BF7E-D9C7995B7C19}"/>
    <dgm:cxn modelId="{6DEECFB7-E785-4E4E-8789-DBB834FC157B}" srcId="{305FD431-31B9-45D5-8119-C6F6DE899368}" destId="{84171C7F-C87E-40A9-A57F-F605D80D9C38}" srcOrd="0" destOrd="0" parTransId="{6CFCFDF3-B76A-4D60-B6CB-45B9C2937E49}" sibTransId="{4CB066CC-9C64-4897-82CA-BC326F1D227E}"/>
    <dgm:cxn modelId="{BC97E3C9-CD93-49A2-B7A1-A48AA6D26595}" type="presOf" srcId="{B2D29F5B-9EC2-46AC-BB2B-CAA8A57B5039}" destId="{D30C8248-099B-4BBA-AA62-82156EEF65B5}" srcOrd="1" destOrd="0" presId="urn:microsoft.com/office/officeart/2005/8/layout/hProcess7"/>
    <dgm:cxn modelId="{F2711BD3-E287-4947-84B5-0269947A07D0}" type="presOf" srcId="{32CE629A-C00F-4288-A70A-3568D5B4CD82}" destId="{C34FCC61-F392-4AF5-909D-70D7C3500985}" srcOrd="1" destOrd="0" presId="urn:microsoft.com/office/officeart/2005/8/layout/hProcess7"/>
    <dgm:cxn modelId="{B3346BD6-9E1C-4FFF-A726-418316365E31}" type="presOf" srcId="{305FD431-31B9-45D5-8119-C6F6DE899368}" destId="{B247E671-29A9-49E1-B4AF-DC2072E3697E}" srcOrd="1" destOrd="0" presId="urn:microsoft.com/office/officeart/2005/8/layout/hProcess7"/>
    <dgm:cxn modelId="{A6E0DEF5-63BD-4FE3-94ED-8AF70D1F5D53}" type="presOf" srcId="{0DAD7B3E-BE23-4A90-9B31-3632DB0EC029}" destId="{0A75797A-993E-42C0-A74B-F54E26AD68CE}" srcOrd="1" destOrd="0" presId="urn:microsoft.com/office/officeart/2005/8/layout/hProcess7"/>
    <dgm:cxn modelId="{CC4A59F7-D651-4C1B-B962-FF1CC5255AE5}" type="presOf" srcId="{ED99F516-330B-4DEF-98E4-178D3821A0B5}" destId="{1306C1FB-3E14-4993-970C-E7263C79338E}" srcOrd="0" destOrd="1" presId="urn:microsoft.com/office/officeart/2005/8/layout/hProcess7"/>
    <dgm:cxn modelId="{AAA6EEF7-D6A1-463B-8D2E-9C0CEC287DE4}" type="presOf" srcId="{305FD431-31B9-45D5-8119-C6F6DE899368}" destId="{7A7F551D-0F1B-4D6D-B362-197A003D8E83}" srcOrd="0" destOrd="0" presId="urn:microsoft.com/office/officeart/2005/8/layout/hProcess7"/>
    <dgm:cxn modelId="{DC62D746-8C88-446A-A7EB-8114C21ED095}" type="presParOf" srcId="{CE1D91BB-708C-43A5-A890-C6A316CDACFB}" destId="{6BE10B5F-94E3-4980-A725-211E95BCBC4F}" srcOrd="0" destOrd="0" presId="urn:microsoft.com/office/officeart/2005/8/layout/hProcess7"/>
    <dgm:cxn modelId="{345CD1CB-BC3F-4F30-881B-1CC4AB29B4E1}" type="presParOf" srcId="{6BE10B5F-94E3-4980-A725-211E95BCBC4F}" destId="{7A7F551D-0F1B-4D6D-B362-197A003D8E83}" srcOrd="0" destOrd="0" presId="urn:microsoft.com/office/officeart/2005/8/layout/hProcess7"/>
    <dgm:cxn modelId="{21FA338A-E336-46C4-BFF9-93A6D7E5230B}" type="presParOf" srcId="{6BE10B5F-94E3-4980-A725-211E95BCBC4F}" destId="{B247E671-29A9-49E1-B4AF-DC2072E3697E}" srcOrd="1" destOrd="0" presId="urn:microsoft.com/office/officeart/2005/8/layout/hProcess7"/>
    <dgm:cxn modelId="{EFDEDCA1-CBAD-4032-87E2-F9D8047689F8}" type="presParOf" srcId="{6BE10B5F-94E3-4980-A725-211E95BCBC4F}" destId="{1306C1FB-3E14-4993-970C-E7263C79338E}" srcOrd="2" destOrd="0" presId="urn:microsoft.com/office/officeart/2005/8/layout/hProcess7"/>
    <dgm:cxn modelId="{26826333-DAC3-4360-9A9B-C3E64842FC5B}" type="presParOf" srcId="{CE1D91BB-708C-43A5-A890-C6A316CDACFB}" destId="{66567841-646D-4BEF-A7AE-D8198A39B18C}" srcOrd="1" destOrd="0" presId="urn:microsoft.com/office/officeart/2005/8/layout/hProcess7"/>
    <dgm:cxn modelId="{4A8FDDCD-E9A1-4000-AC22-C3B3C0E635EF}" type="presParOf" srcId="{CE1D91BB-708C-43A5-A890-C6A316CDACFB}" destId="{B19AF955-638A-43BA-8E6D-4FD63CA3FEEF}" srcOrd="2" destOrd="0" presId="urn:microsoft.com/office/officeart/2005/8/layout/hProcess7"/>
    <dgm:cxn modelId="{8A4C12D9-F8D1-42E0-B876-2D7A06057D53}" type="presParOf" srcId="{B19AF955-638A-43BA-8E6D-4FD63CA3FEEF}" destId="{F01AF110-6E67-4A05-872A-2EF2757A9717}" srcOrd="0" destOrd="0" presId="urn:microsoft.com/office/officeart/2005/8/layout/hProcess7"/>
    <dgm:cxn modelId="{A2D17AB7-72DE-461F-8714-564C595AE8E2}" type="presParOf" srcId="{B19AF955-638A-43BA-8E6D-4FD63CA3FEEF}" destId="{EBF88290-2EFD-498C-8857-51CE9A466446}" srcOrd="1" destOrd="0" presId="urn:microsoft.com/office/officeart/2005/8/layout/hProcess7"/>
    <dgm:cxn modelId="{A6330986-CF7B-4CB2-8B92-384E2425AF10}" type="presParOf" srcId="{B19AF955-638A-43BA-8E6D-4FD63CA3FEEF}" destId="{CEAEC8B5-F91F-4E92-90FE-CB340259DD68}" srcOrd="2" destOrd="0" presId="urn:microsoft.com/office/officeart/2005/8/layout/hProcess7"/>
    <dgm:cxn modelId="{A28687D8-19A0-4A1A-ABBC-4DDCF4C984E4}" type="presParOf" srcId="{CE1D91BB-708C-43A5-A890-C6A316CDACFB}" destId="{62E9F0CD-4044-45C5-9CD9-7E39B8D2B902}" srcOrd="3" destOrd="0" presId="urn:microsoft.com/office/officeart/2005/8/layout/hProcess7"/>
    <dgm:cxn modelId="{8702B6BF-AA5D-4ADF-AF02-1AFADC5BEA59}" type="presParOf" srcId="{CE1D91BB-708C-43A5-A890-C6A316CDACFB}" destId="{ACE18C7E-FB4E-4F4D-B388-7791E75721A1}" srcOrd="4" destOrd="0" presId="urn:microsoft.com/office/officeart/2005/8/layout/hProcess7"/>
    <dgm:cxn modelId="{AE1236F3-234E-41A2-8B9B-F9E13DA60EAD}" type="presParOf" srcId="{ACE18C7E-FB4E-4F4D-B388-7791E75721A1}" destId="{CAAB0897-4671-4551-BCC7-0042D1EAC4B4}" srcOrd="0" destOrd="0" presId="urn:microsoft.com/office/officeart/2005/8/layout/hProcess7"/>
    <dgm:cxn modelId="{6B081AB1-66F8-4329-9BF3-64943600BDC9}" type="presParOf" srcId="{ACE18C7E-FB4E-4F4D-B388-7791E75721A1}" destId="{D30C8248-099B-4BBA-AA62-82156EEF65B5}" srcOrd="1" destOrd="0" presId="urn:microsoft.com/office/officeart/2005/8/layout/hProcess7"/>
    <dgm:cxn modelId="{6330FBDD-B436-452E-B8A2-44FCF08C0C78}" type="presParOf" srcId="{ACE18C7E-FB4E-4F4D-B388-7791E75721A1}" destId="{40C4BF47-E9C8-490B-B494-D108167C56EC}" srcOrd="2" destOrd="0" presId="urn:microsoft.com/office/officeart/2005/8/layout/hProcess7"/>
    <dgm:cxn modelId="{6CCB1BAD-5BFD-418F-9523-1886C16BC69B}" type="presParOf" srcId="{CE1D91BB-708C-43A5-A890-C6A316CDACFB}" destId="{E4D48CE0-4BD4-499E-96F6-D8D815662DE1}" srcOrd="5" destOrd="0" presId="urn:microsoft.com/office/officeart/2005/8/layout/hProcess7"/>
    <dgm:cxn modelId="{8A4043FC-8855-403C-B6D9-04711819B327}" type="presParOf" srcId="{CE1D91BB-708C-43A5-A890-C6A316CDACFB}" destId="{2F2CB3B3-51D0-4515-B349-1EC5665FBE0C}" srcOrd="6" destOrd="0" presId="urn:microsoft.com/office/officeart/2005/8/layout/hProcess7"/>
    <dgm:cxn modelId="{52BDB01A-8122-44FB-98B1-71298D2402B8}" type="presParOf" srcId="{2F2CB3B3-51D0-4515-B349-1EC5665FBE0C}" destId="{3F72BDDB-250A-483B-AD57-2BE511D46586}" srcOrd="0" destOrd="0" presId="urn:microsoft.com/office/officeart/2005/8/layout/hProcess7"/>
    <dgm:cxn modelId="{0CEA2088-50C0-484F-B4D3-E9DA37297A92}" type="presParOf" srcId="{2F2CB3B3-51D0-4515-B349-1EC5665FBE0C}" destId="{16E3541A-2504-45D2-BFBE-70FE185AC5FC}" srcOrd="1" destOrd="0" presId="urn:microsoft.com/office/officeart/2005/8/layout/hProcess7"/>
    <dgm:cxn modelId="{A58ACFAC-359B-4E0B-98BD-9F37C8B09F15}" type="presParOf" srcId="{2F2CB3B3-51D0-4515-B349-1EC5665FBE0C}" destId="{EBED4869-A496-4C39-900C-DB55A4AE64A7}" srcOrd="2" destOrd="0" presId="urn:microsoft.com/office/officeart/2005/8/layout/hProcess7"/>
    <dgm:cxn modelId="{9B7AAF8A-514D-41A7-A17A-DB24BECEF9C6}" type="presParOf" srcId="{CE1D91BB-708C-43A5-A890-C6A316CDACFB}" destId="{020633A4-FFEF-48B0-89E3-2CB85DAEACBA}" srcOrd="7" destOrd="0" presId="urn:microsoft.com/office/officeart/2005/8/layout/hProcess7"/>
    <dgm:cxn modelId="{FFFAA584-8B2F-461F-8D8A-CD38D1434CFC}" type="presParOf" srcId="{CE1D91BB-708C-43A5-A890-C6A316CDACFB}" destId="{F512CBF2-95F9-4CA5-9397-6242DB17762F}" srcOrd="8" destOrd="0" presId="urn:microsoft.com/office/officeart/2005/8/layout/hProcess7"/>
    <dgm:cxn modelId="{F711A150-6F34-49BE-8585-1D8654138DA1}" type="presParOf" srcId="{F512CBF2-95F9-4CA5-9397-6242DB17762F}" destId="{1157C4D3-60F1-4DDE-8DF9-0AB2DB3BE1D5}" srcOrd="0" destOrd="0" presId="urn:microsoft.com/office/officeart/2005/8/layout/hProcess7"/>
    <dgm:cxn modelId="{AFFA7063-1357-4B79-B78E-DD41535CC373}" type="presParOf" srcId="{F512CBF2-95F9-4CA5-9397-6242DB17762F}" destId="{C34FCC61-F392-4AF5-909D-70D7C3500985}" srcOrd="1" destOrd="0" presId="urn:microsoft.com/office/officeart/2005/8/layout/hProcess7"/>
    <dgm:cxn modelId="{41A7A3C7-D495-4150-873B-A357F8643C01}" type="presParOf" srcId="{F512CBF2-95F9-4CA5-9397-6242DB17762F}" destId="{C62A104B-65EF-401F-8CA7-F13EE9CDC6AD}" srcOrd="2" destOrd="0" presId="urn:microsoft.com/office/officeart/2005/8/layout/hProcess7"/>
    <dgm:cxn modelId="{B1F5C0C4-1C68-467B-93B2-404FF4204848}" type="presParOf" srcId="{CE1D91BB-708C-43A5-A890-C6A316CDACFB}" destId="{B6E4AE91-226C-4E90-BE39-09399406A634}" srcOrd="9" destOrd="0" presId="urn:microsoft.com/office/officeart/2005/8/layout/hProcess7"/>
    <dgm:cxn modelId="{FB5B1D05-A762-4D25-B422-AF366F01164E}" type="presParOf" srcId="{CE1D91BB-708C-43A5-A890-C6A316CDACFB}" destId="{966B547E-CA85-4A39-97AF-A6FD6873D86C}" srcOrd="10" destOrd="0" presId="urn:microsoft.com/office/officeart/2005/8/layout/hProcess7"/>
    <dgm:cxn modelId="{C8160CE1-1912-40D2-8C6F-2F24F46F09F5}" type="presParOf" srcId="{966B547E-CA85-4A39-97AF-A6FD6873D86C}" destId="{99E726EA-0EC5-456F-92D5-BD4289B4A284}" srcOrd="0" destOrd="0" presId="urn:microsoft.com/office/officeart/2005/8/layout/hProcess7"/>
    <dgm:cxn modelId="{EFE93980-D589-4856-A43C-B1F26B3059D2}" type="presParOf" srcId="{966B547E-CA85-4A39-97AF-A6FD6873D86C}" destId="{1FB90D75-2490-4DB0-8BDF-FF4427BB70C8}" srcOrd="1" destOrd="0" presId="urn:microsoft.com/office/officeart/2005/8/layout/hProcess7"/>
    <dgm:cxn modelId="{013A3C3B-AB0D-4919-8D5C-E777F50E6B0B}" type="presParOf" srcId="{966B547E-CA85-4A39-97AF-A6FD6873D86C}" destId="{4EC3AA33-78DB-4C9F-B112-492C9A4F5E0C}" srcOrd="2" destOrd="0" presId="urn:microsoft.com/office/officeart/2005/8/layout/hProcess7"/>
    <dgm:cxn modelId="{CE42EBB6-719C-4870-A3E1-754E5A2932CF}" type="presParOf" srcId="{CE1D91BB-708C-43A5-A890-C6A316CDACFB}" destId="{6FF12303-9DAE-4FBF-91B1-7D7C95A24F2D}" srcOrd="11" destOrd="0" presId="urn:microsoft.com/office/officeart/2005/8/layout/hProcess7"/>
    <dgm:cxn modelId="{F332430D-591C-40DD-8905-75DDE5BF15C1}" type="presParOf" srcId="{CE1D91BB-708C-43A5-A890-C6A316CDACFB}" destId="{9CBE2450-B1C3-4624-BD65-68CDC295C5FE}" srcOrd="12" destOrd="0" presId="urn:microsoft.com/office/officeart/2005/8/layout/hProcess7"/>
    <dgm:cxn modelId="{2C3CB6FB-5638-4A13-9A38-B5A2C745B36E}" type="presParOf" srcId="{9CBE2450-B1C3-4624-BD65-68CDC295C5FE}" destId="{F1C1DA09-EC08-424B-94CF-B559ADF3D0DE}" srcOrd="0" destOrd="0" presId="urn:microsoft.com/office/officeart/2005/8/layout/hProcess7"/>
    <dgm:cxn modelId="{C5A5163C-EAC0-4CCE-80E1-10D456ADC113}" type="presParOf" srcId="{9CBE2450-B1C3-4624-BD65-68CDC295C5FE}" destId="{0A75797A-993E-42C0-A74B-F54E26AD68CE}" srcOrd="1" destOrd="0" presId="urn:microsoft.com/office/officeart/2005/8/layout/hProcess7"/>
    <dgm:cxn modelId="{7FFDF224-55E6-4E17-940B-D9FEA5C57DF8}" type="presParOf" srcId="{9CBE2450-B1C3-4624-BD65-68CDC295C5FE}" destId="{6D347D28-8E33-4DFC-8277-93E876ED336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F551D-0F1B-4D6D-B362-197A003D8E83}">
      <dsp:nvSpPr>
        <dsp:cNvPr id="0" name=""/>
        <dsp:cNvSpPr/>
      </dsp:nvSpPr>
      <dsp:spPr>
        <a:xfrm>
          <a:off x="3647" y="450631"/>
          <a:ext cx="2193955" cy="263274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2018</a:t>
          </a:r>
        </a:p>
      </dsp:txBody>
      <dsp:txXfrm rot="16200000">
        <a:off x="-856383" y="1310662"/>
        <a:ext cx="2158852" cy="438791"/>
      </dsp:txXfrm>
    </dsp:sp>
    <dsp:sp modelId="{1306C1FB-3E14-4993-970C-E7263C79338E}">
      <dsp:nvSpPr>
        <dsp:cNvPr id="0" name=""/>
        <dsp:cNvSpPr/>
      </dsp:nvSpPr>
      <dsp:spPr>
        <a:xfrm>
          <a:off x="442438" y="450631"/>
          <a:ext cx="1634497" cy="26327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Interdigitated devices printed at feature size &lt;100µm, thickness of device ~50nm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Proof of concept for 3D stacked, printed devices and patent filing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Begin exploring potential commercial applications </a:t>
          </a:r>
        </a:p>
      </dsp:txBody>
      <dsp:txXfrm>
        <a:off x="442438" y="450631"/>
        <a:ext cx="1634497" cy="2632747"/>
      </dsp:txXfrm>
    </dsp:sp>
    <dsp:sp modelId="{CAAB0897-4671-4551-BCC7-0042D1EAC4B4}">
      <dsp:nvSpPr>
        <dsp:cNvPr id="0" name=""/>
        <dsp:cNvSpPr/>
      </dsp:nvSpPr>
      <dsp:spPr>
        <a:xfrm>
          <a:off x="2274391" y="450631"/>
          <a:ext cx="2193955" cy="263274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2019 1</a:t>
          </a:r>
          <a:r>
            <a:rPr lang="en-AU" sz="1400" kern="1200" baseline="30000" dirty="0">
              <a:latin typeface="+mn-lt"/>
            </a:rPr>
            <a:t>st</a:t>
          </a:r>
          <a:r>
            <a:rPr lang="en-AU" sz="1400" kern="1200" dirty="0">
              <a:latin typeface="+mn-lt"/>
            </a:rPr>
            <a:t> Gen</a:t>
          </a:r>
        </a:p>
      </dsp:txBody>
      <dsp:txXfrm rot="16200000">
        <a:off x="1414361" y="1310662"/>
        <a:ext cx="2158852" cy="438791"/>
      </dsp:txXfrm>
    </dsp:sp>
    <dsp:sp modelId="{EBF88290-2EFD-498C-8857-51CE9A466446}">
      <dsp:nvSpPr>
        <dsp:cNvPr id="0" name=""/>
        <dsp:cNvSpPr/>
      </dsp:nvSpPr>
      <dsp:spPr>
        <a:xfrm rot="5400000">
          <a:off x="2091798" y="2544324"/>
          <a:ext cx="387126" cy="32909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C4BF47-E9C8-490B-B494-D108167C56EC}">
      <dsp:nvSpPr>
        <dsp:cNvPr id="0" name=""/>
        <dsp:cNvSpPr/>
      </dsp:nvSpPr>
      <dsp:spPr>
        <a:xfrm>
          <a:off x="2713183" y="450631"/>
          <a:ext cx="1634497" cy="26327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3D stacked device with consistent defect free printing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Better than existing supercapacitors 14 mF/cm3, 0.04 </a:t>
          </a:r>
          <a:r>
            <a:rPr lang="en-AU" sz="1400" kern="1200" dirty="0" err="1">
              <a:latin typeface="+mn-lt"/>
            </a:rPr>
            <a:t>mWh</a:t>
          </a:r>
          <a:r>
            <a:rPr lang="en-AU" sz="1400" kern="1200" dirty="0">
              <a:latin typeface="+mn-lt"/>
            </a:rPr>
            <a:t>/cm3, 1.5 </a:t>
          </a:r>
          <a:r>
            <a:rPr lang="en-AU" sz="1400" kern="1200" dirty="0" err="1">
              <a:latin typeface="+mn-lt"/>
            </a:rPr>
            <a:t>mW</a:t>
          </a:r>
          <a:r>
            <a:rPr lang="en-AU" sz="1400" kern="1200" dirty="0">
              <a:latin typeface="+mn-lt"/>
            </a:rPr>
            <a:t>/cm3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High conductivity and reduced leakage current</a:t>
          </a:r>
        </a:p>
      </dsp:txBody>
      <dsp:txXfrm>
        <a:off x="2713183" y="450631"/>
        <a:ext cx="1634497" cy="2632747"/>
      </dsp:txXfrm>
    </dsp:sp>
    <dsp:sp modelId="{1157C4D3-60F1-4DDE-8DF9-0AB2DB3BE1D5}">
      <dsp:nvSpPr>
        <dsp:cNvPr id="0" name=""/>
        <dsp:cNvSpPr/>
      </dsp:nvSpPr>
      <dsp:spPr>
        <a:xfrm>
          <a:off x="4545136" y="450631"/>
          <a:ext cx="2193955" cy="263274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2019 2</a:t>
          </a:r>
          <a:r>
            <a:rPr lang="en-AU" sz="1400" kern="1200" baseline="30000" dirty="0">
              <a:latin typeface="+mn-lt"/>
            </a:rPr>
            <a:t>nd</a:t>
          </a:r>
          <a:r>
            <a:rPr lang="en-AU" sz="1400" kern="1200" dirty="0">
              <a:latin typeface="+mn-lt"/>
            </a:rPr>
            <a:t> Gen</a:t>
          </a:r>
        </a:p>
      </dsp:txBody>
      <dsp:txXfrm rot="16200000">
        <a:off x="3685105" y="1310662"/>
        <a:ext cx="2158852" cy="438791"/>
      </dsp:txXfrm>
    </dsp:sp>
    <dsp:sp modelId="{16E3541A-2504-45D2-BFBE-70FE185AC5FC}">
      <dsp:nvSpPr>
        <dsp:cNvPr id="0" name=""/>
        <dsp:cNvSpPr/>
      </dsp:nvSpPr>
      <dsp:spPr>
        <a:xfrm rot="5400000">
          <a:off x="4362542" y="2544324"/>
          <a:ext cx="387126" cy="32909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2A104B-65EF-401F-8CA7-F13EE9CDC6AD}">
      <dsp:nvSpPr>
        <dsp:cNvPr id="0" name=""/>
        <dsp:cNvSpPr/>
      </dsp:nvSpPr>
      <dsp:spPr>
        <a:xfrm>
          <a:off x="4983927" y="450631"/>
          <a:ext cx="1634497" cy="26327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Commercial prototype </a:t>
          </a:r>
          <a:r>
            <a:rPr lang="en-US" sz="1400" kern="1200" dirty="0"/>
            <a:t>comparable to activated carbon supercapacitor (2.75 V/44 mF), with energy ~0.6 </a:t>
          </a:r>
          <a:r>
            <a:rPr lang="en-US" sz="1400" kern="1200" dirty="0" err="1"/>
            <a:t>mWh</a:t>
          </a:r>
          <a:r>
            <a:rPr lang="en-US" sz="1400" kern="1200" dirty="0"/>
            <a:t>/cm</a:t>
          </a:r>
          <a:r>
            <a:rPr lang="en-US" sz="1400" kern="1200" baseline="30000" dirty="0"/>
            <a:t>3</a:t>
          </a:r>
          <a:r>
            <a:rPr lang="en-US" sz="1400" kern="1200" dirty="0"/>
            <a:t> and power ~0.3 W/cm</a:t>
          </a:r>
          <a:r>
            <a:rPr lang="en-US" sz="1400" kern="1200" baseline="30000" dirty="0"/>
            <a:t>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Potential commercial applications</a:t>
          </a:r>
        </a:p>
      </dsp:txBody>
      <dsp:txXfrm>
        <a:off x="4983927" y="450631"/>
        <a:ext cx="1634497" cy="2632747"/>
      </dsp:txXfrm>
    </dsp:sp>
    <dsp:sp modelId="{F1C1DA09-EC08-424B-94CF-B559ADF3D0DE}">
      <dsp:nvSpPr>
        <dsp:cNvPr id="0" name=""/>
        <dsp:cNvSpPr/>
      </dsp:nvSpPr>
      <dsp:spPr>
        <a:xfrm>
          <a:off x="6815880" y="450631"/>
          <a:ext cx="2193955" cy="263274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2020 3</a:t>
          </a:r>
          <a:r>
            <a:rPr lang="en-AU" sz="1400" kern="1200" baseline="30000" dirty="0">
              <a:latin typeface="+mn-lt"/>
            </a:rPr>
            <a:t>rd</a:t>
          </a:r>
          <a:r>
            <a:rPr lang="en-AU" sz="1400" kern="1200" dirty="0">
              <a:latin typeface="+mn-lt"/>
            </a:rPr>
            <a:t> Gen</a:t>
          </a:r>
        </a:p>
      </dsp:txBody>
      <dsp:txXfrm rot="16200000">
        <a:off x="5955849" y="1310662"/>
        <a:ext cx="2158852" cy="438791"/>
      </dsp:txXfrm>
    </dsp:sp>
    <dsp:sp modelId="{1FB90D75-2490-4DB0-8BDF-FF4427BB70C8}">
      <dsp:nvSpPr>
        <dsp:cNvPr id="0" name=""/>
        <dsp:cNvSpPr/>
      </dsp:nvSpPr>
      <dsp:spPr>
        <a:xfrm rot="5400000">
          <a:off x="6633286" y="2544324"/>
          <a:ext cx="387126" cy="32909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347D28-8E33-4DFC-8277-93E876ED336D}">
      <dsp:nvSpPr>
        <dsp:cNvPr id="0" name=""/>
        <dsp:cNvSpPr/>
      </dsp:nvSpPr>
      <dsp:spPr>
        <a:xfrm>
          <a:off x="7254671" y="450631"/>
          <a:ext cx="1634497" cy="263274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Printed supercapacitor electrodes with energy and power like a 4 V/500 </a:t>
          </a:r>
          <a:r>
            <a:rPr lang="en-AU" sz="1400" kern="1200" dirty="0" err="1">
              <a:latin typeface="+mn-lt"/>
            </a:rPr>
            <a:t>μAh</a:t>
          </a:r>
          <a:r>
            <a:rPr lang="en-AU" sz="1400" kern="1200" dirty="0">
              <a:latin typeface="+mn-lt"/>
            </a:rPr>
            <a:t> thin film Li-ion battery (2mWh/</a:t>
          </a:r>
          <a:r>
            <a:rPr lang="en-US" sz="1400" kern="1200" dirty="0"/>
            <a:t>cm</a:t>
          </a:r>
          <a:r>
            <a:rPr lang="en-US" sz="1400" kern="1200" baseline="30000" dirty="0"/>
            <a:t>3</a:t>
          </a:r>
          <a:r>
            <a:rPr lang="en-AU" sz="1400" kern="1200" dirty="0">
              <a:latin typeface="+mn-lt"/>
            </a:rPr>
            <a:t> and 0.3 W/</a:t>
          </a:r>
          <a:r>
            <a:rPr lang="en-US" sz="1400" kern="1200" dirty="0"/>
            <a:t>cm</a:t>
          </a:r>
          <a:r>
            <a:rPr lang="en-US" sz="1400" kern="1200" baseline="30000" dirty="0"/>
            <a:t>3</a:t>
          </a:r>
          <a:r>
            <a:rPr lang="en-AU" sz="1400" kern="1200" dirty="0">
              <a:latin typeface="+mn-lt"/>
            </a:rPr>
            <a:t>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>
              <a:latin typeface="+mn-lt"/>
            </a:rPr>
            <a:t>Safe, cheap materials – aqueous electrolyte etc</a:t>
          </a:r>
        </a:p>
      </dsp:txBody>
      <dsp:txXfrm>
        <a:off x="7254671" y="450631"/>
        <a:ext cx="1634497" cy="2632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11/11/2018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11/11/2018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26DA-5538-4593-B29B-56E4DD5E2C63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412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26DA-5538-4593-B29B-56E4DD5E2C63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696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26DA-5538-4593-B29B-56E4DD5E2C63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034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26DA-5538-4593-B29B-56E4DD5E2C63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71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9265-DE25-4630-B7A5-FD9519F59BC2}" type="datetime1">
              <a:rPr lang="en-US" smtClean="0"/>
              <a:t>11/11/2018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34946-0A2B-444A-8CE1-87942274ACB6}" type="datetime1">
              <a:rPr lang="en-US" smtClean="0"/>
              <a:t>11/11/2018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477C-9F77-4CAD-B1F7-E3C5FE2F9D20}" type="datetime1">
              <a:rPr lang="en-US" smtClean="0"/>
              <a:t>11/11/2018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5" y="180972"/>
            <a:ext cx="9701504" cy="1031776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052" y="1904999"/>
            <a:ext cx="7802752" cy="4114801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052" y="6400800"/>
            <a:ext cx="5221560" cy="276228"/>
          </a:xfrm>
        </p:spPr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68CD-08E1-4A9E-B667-0CD306124181}" type="datetime1">
              <a:rPr lang="en-US" smtClean="0"/>
              <a:t>11/11/2018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FF514256-0591-4430-8FE8-3AD8215B12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179" y="184597"/>
            <a:ext cx="1056889" cy="102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5" y="180972"/>
            <a:ext cx="9701504" cy="1031776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052" y="1904999"/>
            <a:ext cx="7802752" cy="4114801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052" y="6400800"/>
            <a:ext cx="5221560" cy="276228"/>
          </a:xfrm>
        </p:spPr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51DCE-D4A3-4C62-A95C-1D72EDBB6BDA}" type="datetime1">
              <a:rPr lang="en-US" smtClean="0"/>
              <a:t>11/11/2018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FF514256-0591-4430-8FE8-3AD8215B1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179" y="184597"/>
            <a:ext cx="1056889" cy="102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9A6B-0242-4975-8117-F0FCD9655DA2}" type="datetime1">
              <a:rPr lang="en-US" smtClean="0"/>
              <a:t>11/11/2018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9416E-3288-4D37-BAA5-8C8251C4988E}" type="datetime1">
              <a:rPr lang="en-US" smtClean="0"/>
              <a:t>11/11/2018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5595-D45F-4118-88D0-A9B1FE41B3BF}" type="datetime1">
              <a:rPr lang="en-US" smtClean="0"/>
              <a:t>11/11/2018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1617-204E-4CB6-939C-569D2FA39716}" type="datetime1">
              <a:rPr lang="en-US" smtClean="0"/>
              <a:t>11/11/2018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106A-0336-4905-A87A-8C4B4292EBE3}" type="datetime1">
              <a:rPr lang="en-US" smtClean="0"/>
              <a:t>11/11/2018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D2AE5-CFC3-464E-AB56-4C8B1F81C235}" type="datetime1">
              <a:rPr lang="en-US" smtClean="0"/>
              <a:t>11/11/2018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D1A2C-21C1-4292-9AF0-7466FB31CCB6}" type="datetime1">
              <a:rPr lang="en-US" smtClean="0"/>
              <a:t>11/11/2018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ainak.majumder@monash.edu" TargetMode="External"/><Relationship Id="rId2" Type="http://schemas.openxmlformats.org/officeDocument/2006/relationships/hyperlink" Target="mailto:simons@ionicindustries.com.au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701606" cy="2895600"/>
          </a:xfrm>
        </p:spPr>
        <p:txBody>
          <a:bodyPr>
            <a:normAutofit/>
          </a:bodyPr>
          <a:lstStyle/>
          <a:p>
            <a:r>
              <a:rPr lang="en-AU" sz="5400" b="1" dirty="0"/>
              <a:t>MICRENs – Next Generation Energy Storage</a:t>
            </a:r>
            <a:endParaRPr lang="en-AU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788640"/>
          </a:xfrm>
        </p:spPr>
        <p:txBody>
          <a:bodyPr/>
          <a:lstStyle/>
          <a:p>
            <a:r>
              <a:rPr lang="en-AU" b="1" dirty="0"/>
              <a:t>Graphene Planar micro Supercapacitors for low volume, high energy applications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04DE3A-8569-4F36-AE1B-320144CDD252}"/>
              </a:ext>
            </a:extLst>
          </p:cNvPr>
          <p:cNvGrpSpPr/>
          <p:nvPr/>
        </p:nvGrpSpPr>
        <p:grpSpPr>
          <a:xfrm>
            <a:off x="1065214" y="692696"/>
            <a:ext cx="4653494" cy="1803821"/>
            <a:chOff x="1065214" y="692696"/>
            <a:chExt cx="4653494" cy="18038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147826-FFEF-45FD-B719-7BD050EDC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/>
          </p:blipFill>
          <p:spPr>
            <a:xfrm>
              <a:off x="1065214" y="692696"/>
              <a:ext cx="1656184" cy="1800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D521B7-2842-4959-948C-EEA0604AB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0"/>
            <a:stretch/>
          </p:blipFill>
          <p:spPr>
            <a:xfrm>
              <a:off x="2721397" y="696317"/>
              <a:ext cx="2997311" cy="18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38028" y="-47944"/>
            <a:ext cx="955439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 sz="3600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5507" y="4938652"/>
            <a:ext cx="9401433" cy="1362075"/>
          </a:xfrm>
          <a:prstGeom prst="roundRect">
            <a:avLst>
              <a:gd name="adj" fmla="val 9448"/>
            </a:avLst>
          </a:prstGeom>
          <a:solidFill>
            <a:schemeClr val="tx2">
              <a:lumMod val="10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  <a:defRPr/>
            </a:lvl1pPr>
          </a:lstStyle>
          <a:p>
            <a:r>
              <a:rPr lang="en-AU" dirty="0"/>
              <a:t>Specific capacitance </a:t>
            </a:r>
            <a:r>
              <a:rPr lang="en-AU" dirty="0">
                <a:sym typeface="Wingdings" panose="05000000000000000000" pitchFamily="2" charset="2"/>
              </a:rPr>
              <a:t></a:t>
            </a:r>
            <a:r>
              <a:rPr lang="en-AU" dirty="0"/>
              <a:t> </a:t>
            </a:r>
            <a:r>
              <a:rPr lang="en-AU" b="1" u="sng" dirty="0"/>
              <a:t>104 mF/cm2</a:t>
            </a:r>
          </a:p>
          <a:p>
            <a:r>
              <a:rPr lang="en-AU" dirty="0" err="1"/>
              <a:t>iR</a:t>
            </a:r>
            <a:r>
              <a:rPr lang="en-AU" dirty="0"/>
              <a:t> drop </a:t>
            </a:r>
            <a:r>
              <a:rPr lang="en-AU" dirty="0">
                <a:sym typeface="Wingdings" panose="05000000000000000000" pitchFamily="2" charset="2"/>
              </a:rPr>
              <a:t></a:t>
            </a:r>
            <a:r>
              <a:rPr lang="en-AU" dirty="0"/>
              <a:t> </a:t>
            </a:r>
            <a:r>
              <a:rPr lang="en-AU" b="1" u="sng" dirty="0"/>
              <a:t>0.02 V</a:t>
            </a:r>
            <a:r>
              <a:rPr lang="en-AU" dirty="0"/>
              <a:t> for the interdigitated even at an ultrahigh current density of </a:t>
            </a:r>
            <a:r>
              <a:rPr lang="en-AU" b="1" u="sng" dirty="0"/>
              <a:t>45 mA/cm2</a:t>
            </a:r>
          </a:p>
          <a:p>
            <a:r>
              <a:rPr lang="en-AU" dirty="0"/>
              <a:t>At least </a:t>
            </a:r>
            <a:r>
              <a:rPr lang="en-AU" b="1" u="sng" dirty="0"/>
              <a:t>95 %</a:t>
            </a:r>
            <a:r>
              <a:rPr lang="en-AU" dirty="0"/>
              <a:t> specific capacitance retention capability after </a:t>
            </a:r>
            <a:r>
              <a:rPr lang="en-AU" b="1" u="sng" dirty="0"/>
              <a:t>1000 cycles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019286" y="4752853"/>
            <a:ext cx="38091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b="1" dirty="0"/>
              <a:t>Banerjee </a:t>
            </a:r>
            <a:r>
              <a:rPr lang="en-AU" sz="800" b="1" i="1" dirty="0"/>
              <a:t>et al</a:t>
            </a:r>
            <a:r>
              <a:rPr lang="en-AU" sz="800" b="1" dirty="0"/>
              <a:t>, </a:t>
            </a:r>
            <a:r>
              <a:rPr lang="en-AU" sz="800" b="1" i="1" dirty="0"/>
              <a:t>Advanced Energy Materials</a:t>
            </a:r>
            <a:r>
              <a:rPr lang="en-AU" sz="800" b="1" dirty="0"/>
              <a:t>, 2015,  1500665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B0CCE-FBBF-4B78-B68F-65595648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Influence of Miniaturization: GCPL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460B7-C2CC-4033-9EDB-C1D2C270357F}"/>
              </a:ext>
            </a:extLst>
          </p:cNvPr>
          <p:cNvGrpSpPr/>
          <p:nvPr/>
        </p:nvGrpSpPr>
        <p:grpSpPr>
          <a:xfrm>
            <a:off x="1445507" y="1210290"/>
            <a:ext cx="9401433" cy="3600400"/>
            <a:chOff x="1445507" y="1210290"/>
            <a:chExt cx="9401433" cy="3600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4964F5-D1BC-42D3-B2C7-F47E69FF0683}"/>
                </a:ext>
              </a:extLst>
            </p:cNvPr>
            <p:cNvSpPr/>
            <p:nvPr/>
          </p:nvSpPr>
          <p:spPr>
            <a:xfrm>
              <a:off x="1445507" y="1210290"/>
              <a:ext cx="9401433" cy="3600400"/>
            </a:xfrm>
            <a:prstGeom prst="roundRect">
              <a:avLst>
                <a:gd name="adj" fmla="val 4533"/>
              </a:avLst>
            </a:prstGeom>
            <a:solidFill>
              <a:srgbClr val="A9FB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93737-78F8-4308-854E-F29A41E2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3932" y="1371921"/>
              <a:ext cx="4238264" cy="32771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48109-4C3E-4599-B0DC-09B831ED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452" y="1395006"/>
              <a:ext cx="4032448" cy="3230968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371AEF-9E6A-4FE1-A7DD-0F119018E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34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638028" y="-47944"/>
            <a:ext cx="9554398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 sz="3600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3972" y="5393154"/>
            <a:ext cx="7480674" cy="1214795"/>
          </a:xfrm>
          <a:prstGeom prst="roundRect">
            <a:avLst>
              <a:gd name="adj" fmla="val 6561"/>
            </a:avLst>
          </a:prstGeom>
          <a:solidFill>
            <a:schemeClr val="tx2">
              <a:lumMod val="10000"/>
              <a:alpha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  <a:defRPr/>
            </a:lvl1pPr>
          </a:lstStyle>
          <a:p>
            <a:r>
              <a:rPr lang="en-AU" sz="1600" dirty="0"/>
              <a:t>Equivalent series resistance of the interdigitated electrode </a:t>
            </a:r>
            <a:r>
              <a:rPr lang="en-AU" sz="1600" dirty="0">
                <a:sym typeface="Wingdings" panose="05000000000000000000" pitchFamily="2" charset="2"/>
              </a:rPr>
              <a:t></a:t>
            </a:r>
            <a:r>
              <a:rPr lang="en-AU" sz="1600" dirty="0"/>
              <a:t> </a:t>
            </a:r>
            <a:r>
              <a:rPr lang="en-AU" sz="1600" b="1" u="sng" dirty="0"/>
              <a:t>0.35 </a:t>
            </a:r>
            <a:r>
              <a:rPr lang="en-AU" sz="1600" b="1" u="sng" dirty="0" err="1"/>
              <a:t>mΩ</a:t>
            </a:r>
            <a:r>
              <a:rPr lang="en-AU" sz="1600" b="1" u="sng" dirty="0"/>
              <a:t> cm2</a:t>
            </a:r>
          </a:p>
          <a:p>
            <a:r>
              <a:rPr lang="en-AU" sz="1600" dirty="0"/>
              <a:t>Dominant capacitive behaviour at frequencies as high as </a:t>
            </a:r>
            <a:r>
              <a:rPr lang="en-AU" sz="1600" b="1" u="sng" dirty="0"/>
              <a:t>100 kHz</a:t>
            </a:r>
          </a:p>
          <a:p>
            <a:r>
              <a:rPr lang="en-AU" sz="1600" dirty="0"/>
              <a:t>Response time of the interdigitated electrode </a:t>
            </a:r>
            <a:r>
              <a:rPr lang="en-AU" sz="1600" dirty="0">
                <a:sym typeface="Wingdings" panose="05000000000000000000" pitchFamily="2" charset="2"/>
              </a:rPr>
              <a:t></a:t>
            </a:r>
            <a:r>
              <a:rPr lang="en-AU" sz="1600" dirty="0"/>
              <a:t> </a:t>
            </a:r>
            <a:r>
              <a:rPr lang="en-AU" sz="1600" b="1" u="sng" dirty="0"/>
              <a:t>0.033 </a:t>
            </a:r>
            <a:r>
              <a:rPr lang="en-AU" sz="1600" b="1" u="sng" dirty="0" err="1"/>
              <a:t>ms</a:t>
            </a:r>
            <a:endParaRPr lang="en-GB" sz="1600" b="1" u="sng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B3B2F64-5D6E-4218-93CD-4EA6FC5C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Influence of Miniaturization: EIS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40F414-B37B-432A-85B5-601E008B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11</a:t>
            </a:fld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55AD34-6A2F-418F-ABCF-CDCB0E398197}"/>
              </a:ext>
            </a:extLst>
          </p:cNvPr>
          <p:cNvGrpSpPr/>
          <p:nvPr/>
        </p:nvGrpSpPr>
        <p:grpSpPr>
          <a:xfrm>
            <a:off x="2133972" y="2130869"/>
            <a:ext cx="7480674" cy="3193206"/>
            <a:chOff x="1629916" y="1156340"/>
            <a:chExt cx="9401433" cy="3839517"/>
          </a:xfrm>
        </p:grpSpPr>
        <p:sp>
          <p:nvSpPr>
            <p:cNvPr id="8" name="TextBox 7"/>
            <p:cNvSpPr txBox="1"/>
            <p:nvPr/>
          </p:nvSpPr>
          <p:spPr>
            <a:xfrm>
              <a:off x="7222167" y="4780413"/>
              <a:ext cx="38091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800" b="1" dirty="0"/>
                <a:t>Banerjee </a:t>
              </a:r>
              <a:r>
                <a:rPr lang="en-AU" sz="800" b="1" i="1" dirty="0"/>
                <a:t>et al</a:t>
              </a:r>
              <a:r>
                <a:rPr lang="en-AU" sz="800" b="1" dirty="0"/>
                <a:t>, </a:t>
              </a:r>
              <a:r>
                <a:rPr lang="en-AU" sz="800" b="1" i="1" dirty="0"/>
                <a:t>Advanced Energy Materials</a:t>
              </a:r>
              <a:r>
                <a:rPr lang="en-AU" sz="800" b="1" dirty="0"/>
                <a:t>, 2015,  1500665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0FDD61-BC32-43DA-A54C-CB86A064B0BB}"/>
                </a:ext>
              </a:extLst>
            </p:cNvPr>
            <p:cNvGrpSpPr/>
            <p:nvPr/>
          </p:nvGrpSpPr>
          <p:grpSpPr>
            <a:xfrm>
              <a:off x="1629916" y="1156340"/>
              <a:ext cx="9401433" cy="3600400"/>
              <a:chOff x="1672738" y="1780512"/>
              <a:chExt cx="9401433" cy="36004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3FC126A-B683-4F92-8CC0-3CDA9E227E85}"/>
                  </a:ext>
                </a:extLst>
              </p:cNvPr>
              <p:cNvSpPr/>
              <p:nvPr/>
            </p:nvSpPr>
            <p:spPr>
              <a:xfrm>
                <a:off x="1672738" y="1780512"/>
                <a:ext cx="9401433" cy="3600400"/>
              </a:xfrm>
              <a:prstGeom prst="roundRect">
                <a:avLst>
                  <a:gd name="adj" fmla="val 4533"/>
                </a:avLst>
              </a:prstGeom>
              <a:solidFill>
                <a:srgbClr val="A9FB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EA2ADF-6052-418B-95BA-6B5906DD3851}"/>
                  </a:ext>
                </a:extLst>
              </p:cNvPr>
              <p:cNvGrpSpPr/>
              <p:nvPr/>
            </p:nvGrpSpPr>
            <p:grpSpPr>
              <a:xfrm>
                <a:off x="1951609" y="1916832"/>
                <a:ext cx="4396005" cy="3201289"/>
                <a:chOff x="1698407" y="1955903"/>
                <a:chExt cx="3726503" cy="2842506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DD3D1F6-A160-48E9-B431-73FABF0CE8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98407" y="1955903"/>
                  <a:ext cx="3726503" cy="2842506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96CAFD13-A7C2-43A2-984F-181F95018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1658" y="2139684"/>
                  <a:ext cx="1524758" cy="1206058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2F0FB92-4D65-4EF6-8592-759B4254F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9748" y="1916832"/>
                <a:ext cx="4109149" cy="3201289"/>
              </a:xfrm>
              <a:prstGeom prst="rect">
                <a:avLst/>
              </a:prstGeom>
            </p:spPr>
          </p:pic>
        </p:grpSp>
      </p:grp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50797058-ABF7-4A2B-8944-A649FC09561C}"/>
              </a:ext>
            </a:extLst>
          </p:cNvPr>
          <p:cNvSpPr txBox="1">
            <a:spLocks/>
          </p:cNvSpPr>
          <p:nvPr/>
        </p:nvSpPr>
        <p:spPr>
          <a:xfrm>
            <a:off x="1557908" y="1292003"/>
            <a:ext cx="9125441" cy="733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Ultra-low ESR, Ultra-fast response, and Large frequency range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1802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66068" y="4807594"/>
            <a:ext cx="37848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b="1" dirty="0"/>
              <a:t>Banerjee </a:t>
            </a:r>
            <a:r>
              <a:rPr lang="en-AU" sz="800" b="1" i="1" dirty="0"/>
              <a:t>et al</a:t>
            </a:r>
            <a:r>
              <a:rPr lang="en-AU" sz="800" b="1" dirty="0"/>
              <a:t>, </a:t>
            </a:r>
            <a:r>
              <a:rPr lang="en-AU" sz="800" b="1" i="1" dirty="0"/>
              <a:t>Advanced Energy Materials</a:t>
            </a:r>
            <a:r>
              <a:rPr lang="en-AU" sz="800" b="1" dirty="0"/>
              <a:t>, 2015,  1500665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7DE39D3-A3D9-4F7A-B320-4136F8B5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Ragone</a:t>
            </a:r>
            <a:r>
              <a:rPr lang="en-AU" dirty="0"/>
              <a:t> plot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A14998-2703-4ADE-B2CE-3EFBE6C2E11B}"/>
              </a:ext>
            </a:extLst>
          </p:cNvPr>
          <p:cNvGrpSpPr/>
          <p:nvPr/>
        </p:nvGrpSpPr>
        <p:grpSpPr>
          <a:xfrm>
            <a:off x="2246392" y="1238311"/>
            <a:ext cx="7304404" cy="3600400"/>
            <a:chOff x="2246392" y="1412776"/>
            <a:chExt cx="6840760" cy="3600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828B12-5620-4172-8B27-E8224E21B830}"/>
                </a:ext>
              </a:extLst>
            </p:cNvPr>
            <p:cNvSpPr/>
            <p:nvPr/>
          </p:nvSpPr>
          <p:spPr>
            <a:xfrm>
              <a:off x="2246392" y="1412776"/>
              <a:ext cx="6840760" cy="3600400"/>
            </a:xfrm>
            <a:prstGeom prst="roundRect">
              <a:avLst>
                <a:gd name="adj" fmla="val 4533"/>
              </a:avLst>
            </a:prstGeom>
            <a:solidFill>
              <a:srgbClr val="A9FB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A2EC53-EDC3-4BB3-9EC4-BE4786126156}"/>
                </a:ext>
              </a:extLst>
            </p:cNvPr>
            <p:cNvGrpSpPr/>
            <p:nvPr/>
          </p:nvGrpSpPr>
          <p:grpSpPr>
            <a:xfrm>
              <a:off x="2736496" y="1536620"/>
              <a:ext cx="6192201" cy="3389325"/>
              <a:chOff x="2736496" y="1257145"/>
              <a:chExt cx="6192201" cy="33893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21A8324-3C83-4211-BF6C-CFDE341C20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6496" y="1257145"/>
                <a:ext cx="6192201" cy="3389325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5666772" y="2194577"/>
                <a:ext cx="1172115" cy="729432"/>
              </a:xfrm>
              <a:prstGeom prst="ellipse">
                <a:avLst/>
              </a:prstGeom>
              <a:solidFill>
                <a:srgbClr val="FFFF00">
                  <a:alpha val="27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345A12-942E-4295-B072-091ABE2FA79F}"/>
              </a:ext>
            </a:extLst>
          </p:cNvPr>
          <p:cNvSpPr txBox="1"/>
          <p:nvPr/>
        </p:nvSpPr>
        <p:spPr>
          <a:xfrm>
            <a:off x="2710135" y="6465318"/>
            <a:ext cx="684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b="1" dirty="0"/>
              <a:t>*Banerjee </a:t>
            </a:r>
            <a:r>
              <a:rPr lang="en-AU" sz="800" b="1" i="1" dirty="0"/>
              <a:t>et al</a:t>
            </a:r>
            <a:r>
              <a:rPr lang="en-AU" sz="800" b="1" dirty="0"/>
              <a:t>, </a:t>
            </a:r>
            <a:r>
              <a:rPr lang="en-AU" sz="800" b="1" i="1" dirty="0"/>
              <a:t>Advanced Energy Materials</a:t>
            </a:r>
            <a:r>
              <a:rPr lang="en-AU" sz="800" b="1" dirty="0"/>
              <a:t>, 2015,  1500665</a:t>
            </a:r>
          </a:p>
          <a:p>
            <a:pPr algn="r"/>
            <a:r>
              <a:rPr lang="en-US" sz="800" b="1" dirty="0"/>
              <a:t>**El </a:t>
            </a:r>
            <a:r>
              <a:rPr lang="en-US" sz="800" b="1" dirty="0" err="1"/>
              <a:t>Kady</a:t>
            </a:r>
            <a:r>
              <a:rPr lang="en-US" sz="800" b="1" dirty="0"/>
              <a:t> </a:t>
            </a:r>
            <a:r>
              <a:rPr lang="en-US" sz="800" b="1" i="1" dirty="0"/>
              <a:t>et al., Nature communications</a:t>
            </a:r>
            <a:r>
              <a:rPr lang="en-US" sz="800" b="1" dirty="0"/>
              <a:t>, 2013, 4, 1475</a:t>
            </a:r>
            <a:endParaRPr lang="en-GB" sz="80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A1BB317-7952-44CD-A4C9-38E6B68A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12</a:t>
            </a:fld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E15673-FFAF-4A8E-BAF1-13157B7CC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8"/>
          <a:stretch/>
        </p:blipFill>
        <p:spPr>
          <a:xfrm>
            <a:off x="2234580" y="5063712"/>
            <a:ext cx="7328027" cy="1405914"/>
          </a:xfrm>
          <a:prstGeom prst="roundRect">
            <a:avLst>
              <a:gd name="adj" fmla="val 897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1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E379-6472-4C33-A5BC-C5AD5C65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Manufacturing MICRENs with Printing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A3531-6706-4DF6-BE22-1A1A5B281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220" y="1234072"/>
            <a:ext cx="7802752" cy="61724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1600" dirty="0"/>
              <a:t>Our patent pending, rapid printing process for manufacturing MICRENS will contribute to scalability and cost advantages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CD850-8A3D-4499-A8AC-1717CACA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13</a:t>
            </a:fld>
            <a:endParaRPr lang="en-AU"/>
          </a:p>
        </p:txBody>
      </p:sp>
      <p:pic>
        <p:nvPicPr>
          <p:cNvPr id="7" name="Printing MICRENs1">
            <a:hlinkClick r:id="" action="ppaction://media"/>
            <a:extLst>
              <a:ext uri="{FF2B5EF4-FFF2-40B4-BE49-F238E27FC236}">
                <a16:creationId xmlns:a16="http://schemas.microsoft.com/office/drawing/2014/main" id="{A5207B21-4630-4E08-A72F-72AA8657C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215" y="1838100"/>
            <a:ext cx="8356763" cy="4700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535297" y="-12104"/>
            <a:ext cx="9141619" cy="445939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3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91B8F-2B65-49FC-A261-2A330395CA55}"/>
              </a:ext>
            </a:extLst>
          </p:cNvPr>
          <p:cNvGrpSpPr/>
          <p:nvPr/>
        </p:nvGrpSpPr>
        <p:grpSpPr>
          <a:xfrm>
            <a:off x="1535297" y="2132856"/>
            <a:ext cx="8879595" cy="4388800"/>
            <a:chOff x="1131005" y="1519084"/>
            <a:chExt cx="9710539" cy="4863347"/>
          </a:xfrm>
        </p:grpSpPr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90" t="2801" r="36179" b="39353"/>
            <a:stretch/>
          </p:blipFill>
          <p:spPr>
            <a:xfrm>
              <a:off x="8723191" y="1519084"/>
              <a:ext cx="2088000" cy="1512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19" t="3136" r="36604" b="40359"/>
            <a:stretch/>
          </p:blipFill>
          <p:spPr>
            <a:xfrm>
              <a:off x="6419573" y="1519084"/>
              <a:ext cx="2088000" cy="1512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7" t="2654" r="34977" b="39547"/>
            <a:stretch/>
          </p:blipFill>
          <p:spPr>
            <a:xfrm>
              <a:off x="8753544" y="3169937"/>
              <a:ext cx="2088000" cy="151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05" y="1519084"/>
              <a:ext cx="2088000" cy="151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05" y="3153940"/>
              <a:ext cx="2088000" cy="151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005" y="4821331"/>
              <a:ext cx="2088000" cy="1512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875" y="1519084"/>
              <a:ext cx="2088000" cy="151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875" y="4821331"/>
              <a:ext cx="2088000" cy="151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875" y="3153940"/>
              <a:ext cx="2088000" cy="1512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t="3114" r="40212" b="39887"/>
            <a:stretch/>
          </p:blipFill>
          <p:spPr>
            <a:xfrm>
              <a:off x="8753544" y="4870431"/>
              <a:ext cx="2088000" cy="1512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5" t="8393" r="28113" b="39547"/>
            <a:stretch/>
          </p:blipFill>
          <p:spPr>
            <a:xfrm>
              <a:off x="6430721" y="3162782"/>
              <a:ext cx="2088000" cy="151200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288888BA-2560-4E6D-B345-33A39788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Research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AFFC43F-9CAB-4A66-A81B-83BAC5B8A3F8}"/>
              </a:ext>
            </a:extLst>
          </p:cNvPr>
          <p:cNvSpPr txBox="1">
            <a:spLocks/>
          </p:cNvSpPr>
          <p:nvPr/>
        </p:nvSpPr>
        <p:spPr>
          <a:xfrm>
            <a:off x="1557908" y="1292003"/>
            <a:ext cx="9125441" cy="733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All-carbon electrode, inter-electrode distance &lt; 50 µm, feature size 50-100 µm,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46" y="5157192"/>
            <a:ext cx="1968208" cy="13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56717"/>
            <a:ext cx="4501266" cy="477591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1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13679" y="1411623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cs typeface="Times New Roman" panose="02020603050405020304" pitchFamily="18" charset="0"/>
              </a:rPr>
              <a:t>Stacking of printed MSCs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EA81EE-F88D-4906-BBC5-025BE0FB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Printed </a:t>
            </a:r>
            <a:r>
              <a:rPr lang="en-AU" dirty="0" err="1"/>
              <a:t>Micrens</a:t>
            </a:r>
            <a:r>
              <a:rPr lang="en-AU" dirty="0"/>
              <a:t> using gravure printer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sz="1799" dirty="0"/>
              <a:t>17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9" t="10575" b="9885"/>
          <a:stretch/>
        </p:blipFill>
        <p:spPr>
          <a:xfrm>
            <a:off x="981845" y="1844824"/>
            <a:ext cx="5998466" cy="4085271"/>
          </a:xfrm>
          <a:prstGeom prst="roundRect">
            <a:avLst>
              <a:gd name="adj" fmla="val 402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5"/>
          <p:cNvSpPr/>
          <p:nvPr/>
        </p:nvSpPr>
        <p:spPr>
          <a:xfrm>
            <a:off x="981845" y="1411623"/>
            <a:ext cx="3385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cs typeface="Times New Roman" panose="02020603050405020304" pitchFamily="18" charset="0"/>
              </a:rPr>
              <a:t>Fab</a:t>
            </a:r>
            <a:r>
              <a:rPr lang="en-AU" dirty="0">
                <a:ea typeface="Calibri" panose="020F0502020204030204" pitchFamily="34" charset="0"/>
              </a:rPr>
              <a:t>rication steps of printed MSCs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79" y="1844824"/>
            <a:ext cx="4032448" cy="4093856"/>
          </a:xfrm>
          <a:prstGeom prst="roundRect">
            <a:avLst>
              <a:gd name="adj" fmla="val 35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27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35297" y="-12104"/>
            <a:ext cx="9141619" cy="445939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23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E809F61-9F2E-47B3-9459-444EF7E5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Research outcome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5F93FBB-B8FF-4111-BC13-439925EDF9F6}"/>
              </a:ext>
            </a:extLst>
          </p:cNvPr>
          <p:cNvSpPr txBox="1">
            <a:spLocks/>
          </p:cNvSpPr>
          <p:nvPr/>
        </p:nvSpPr>
        <p:spPr>
          <a:xfrm>
            <a:off x="1557908" y="1212748"/>
            <a:ext cx="9125441" cy="56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The outcomes from our research show that in printed </a:t>
            </a:r>
            <a:r>
              <a:rPr lang="en-AU" sz="1800" dirty="0" err="1">
                <a:solidFill>
                  <a:schemeClr val="tx1"/>
                </a:solidFill>
              </a:rPr>
              <a:t>MICRENns</a:t>
            </a:r>
            <a:r>
              <a:rPr lang="en-AU" sz="1800" dirty="0">
                <a:solidFill>
                  <a:schemeClr val="tx1"/>
                </a:solidFill>
              </a:rPr>
              <a:t> with ~ 30 µm interelectrode distance non-linear scaling of specific capacitance is observed.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EF6B07-2B8F-4EEF-B41E-ECFD1A765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" t="1747" r="798" b="2184"/>
          <a:stretch/>
        </p:blipFill>
        <p:spPr>
          <a:xfrm>
            <a:off x="2192594" y="2212258"/>
            <a:ext cx="7826477" cy="4365523"/>
          </a:xfrm>
          <a:prstGeom prst="roundRect">
            <a:avLst>
              <a:gd name="adj" fmla="val 31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50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2808B-8A4C-4659-804F-7E61A8472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Technical Challenges Remaining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556792"/>
            <a:ext cx="3456384" cy="4114800"/>
          </a:xfrm>
          <a:prstGeom prst="roundRect">
            <a:avLst>
              <a:gd name="adj" fmla="val 45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5639289" y="1703644"/>
            <a:ext cx="4847612" cy="4114800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Finer and higher resolution printing (~20-30 micron features) for obtaining energy density enhancements by non-linear diffusion </a:t>
            </a:r>
          </a:p>
          <a:p>
            <a:r>
              <a:rPr lang="en-AU" dirty="0"/>
              <a:t>Irradiation based, chemical-free </a:t>
            </a:r>
            <a:r>
              <a:rPr lang="en-AU" dirty="0" err="1"/>
              <a:t>Graphene</a:t>
            </a:r>
            <a:r>
              <a:rPr lang="en-AU" dirty="0"/>
              <a:t> Oxide reduction technology</a:t>
            </a:r>
          </a:p>
          <a:p>
            <a:pPr>
              <a:lnSpc>
                <a:spcPct val="100000"/>
              </a:lnSpc>
            </a:pPr>
            <a:r>
              <a:rPr lang="en-AU" dirty="0"/>
              <a:t>Electrolyte printing technology for increasing the voltage window </a:t>
            </a:r>
          </a:p>
          <a:p>
            <a:pPr>
              <a:lnSpc>
                <a:spcPct val="100000"/>
              </a:lnSpc>
            </a:pPr>
            <a:r>
              <a:rPr lang="en-AU" dirty="0"/>
              <a:t>Overprinting of electrolyte on electrode (&amp; vice versa) for decreasing dead-volume</a:t>
            </a:r>
          </a:p>
          <a:p>
            <a:pPr>
              <a:lnSpc>
                <a:spcPct val="100000"/>
              </a:lnSpc>
            </a:pPr>
            <a:r>
              <a:rPr lang="en-AU" dirty="0"/>
              <a:t>Tuning device property to target applications</a:t>
            </a:r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773932" y="5709002"/>
            <a:ext cx="338437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dirty="0"/>
              <a:t> Example of potential MICRENs form factor </a:t>
            </a:r>
            <a:r>
              <a:rPr lang="en-AU" sz="1050" dirty="0"/>
              <a:t>Image Courtesy: Nanyang Technological University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701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9182-A427-47F8-8A37-04977702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Target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68F8A-2B02-41E6-9ECB-BD9D9C1A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18</a:t>
            </a:fld>
            <a:endParaRPr lang="en-AU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68203CF-8173-468E-BEE2-0D88EF9C4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58078"/>
              </p:ext>
            </p:extLst>
          </p:nvPr>
        </p:nvGraphicFramePr>
        <p:xfrm>
          <a:off x="1610558" y="1802012"/>
          <a:ext cx="9013484" cy="3534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849FDCB-695C-4762-BC47-6374F98DD4A0}"/>
              </a:ext>
            </a:extLst>
          </p:cNvPr>
          <p:cNvSpPr txBox="1">
            <a:spLocks/>
          </p:cNvSpPr>
          <p:nvPr/>
        </p:nvSpPr>
        <p:spPr>
          <a:xfrm>
            <a:off x="1610559" y="1212748"/>
            <a:ext cx="9013484" cy="56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 dirty="0">
                <a:solidFill>
                  <a:schemeClr val="tx1"/>
                </a:solidFill>
              </a:rPr>
              <a:t>We have several generations of this technology planned and will explore potential commercial applications for each generation.  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5A8A930-E941-41A9-9B08-D1C03C0515EE}"/>
              </a:ext>
            </a:extLst>
          </p:cNvPr>
          <p:cNvSpPr txBox="1">
            <a:spLocks/>
          </p:cNvSpPr>
          <p:nvPr/>
        </p:nvSpPr>
        <p:spPr>
          <a:xfrm>
            <a:off x="1610558" y="5365218"/>
            <a:ext cx="9013485" cy="560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00" dirty="0">
                <a:solidFill>
                  <a:schemeClr val="tx1"/>
                </a:solidFill>
              </a:rPr>
              <a:t>Timeframes may be varied depending on funding and market drivers.</a:t>
            </a:r>
          </a:p>
        </p:txBody>
      </p:sp>
    </p:spTree>
    <p:extLst>
      <p:ext uri="{BB962C8B-B14F-4D97-AF65-F5344CB8AC3E}">
        <p14:creationId xmlns:p14="http://schemas.microsoft.com/office/powerpoint/2010/main" val="26153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5CB3-D13C-4D87-B733-657868FF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20DD-8404-4F5B-BD3B-0FC04F85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19</a:t>
            </a:fld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53F115-FFC6-448D-8C91-72B1F2A75E57}"/>
              </a:ext>
            </a:extLst>
          </p:cNvPr>
          <p:cNvSpPr/>
          <p:nvPr/>
        </p:nvSpPr>
        <p:spPr>
          <a:xfrm>
            <a:off x="4726260" y="980728"/>
            <a:ext cx="1152128" cy="1440160"/>
          </a:xfrm>
          <a:prstGeom prst="rect">
            <a:avLst/>
          </a:prstGeom>
          <a:solidFill>
            <a:srgbClr val="00010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F6A8-7F88-46BE-8B11-2656854B9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00" y="2059327"/>
            <a:ext cx="5184576" cy="2820145"/>
          </a:xfrm>
        </p:spPr>
        <p:txBody>
          <a:bodyPr>
            <a:normAutofit lnSpcReduction="10000"/>
          </a:bodyPr>
          <a:lstStyle/>
          <a:p>
            <a:pPr marL="285750" indent="-46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AU" dirty="0"/>
              <a:t>On-chip capacitors (µF-mF range) with variable voltage</a:t>
            </a:r>
          </a:p>
          <a:p>
            <a:pPr marL="285750" indent="-46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AU" dirty="0"/>
              <a:t>Implantable medical devices</a:t>
            </a:r>
          </a:p>
          <a:p>
            <a:pPr marL="285750" indent="-46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AU" dirty="0"/>
              <a:t>Wearables</a:t>
            </a:r>
          </a:p>
          <a:p>
            <a:pPr marL="285750" indent="-46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AU" dirty="0"/>
              <a:t>IoT devices</a:t>
            </a:r>
          </a:p>
          <a:p>
            <a:pPr marL="285750" indent="-468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AU" dirty="0"/>
              <a:t>Quantum capacitors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AA8673-AE59-437C-A740-05348E39C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552" y="4889482"/>
            <a:ext cx="2027096" cy="1211685"/>
          </a:xfrm>
          <a:prstGeom prst="rect">
            <a:avLst/>
          </a:prstGeom>
        </p:spPr>
      </p:pic>
      <p:pic>
        <p:nvPicPr>
          <p:cNvPr id="1030" name="Picture 6" descr="Image result for internet of things">
            <a:extLst>
              <a:ext uri="{FF2B5EF4-FFF2-40B4-BE49-F238E27FC236}">
                <a16:creationId xmlns:a16="http://schemas.microsoft.com/office/drawing/2014/main" id="{A8B3B5DB-0B45-487C-95F0-B0205F67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3728836"/>
            <a:ext cx="4052479" cy="26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12D1752-7AE7-43D5-AA4A-07407182801F}"/>
              </a:ext>
            </a:extLst>
          </p:cNvPr>
          <p:cNvSpPr/>
          <p:nvPr/>
        </p:nvSpPr>
        <p:spPr>
          <a:xfrm>
            <a:off x="8690005" y="1478454"/>
            <a:ext cx="2441662" cy="1828800"/>
          </a:xfrm>
          <a:custGeom>
            <a:avLst/>
            <a:gdLst>
              <a:gd name="connsiteX0" fmla="*/ 1524000 w 2441662"/>
              <a:gd name="connsiteY0" fmla="*/ 98323 h 1828800"/>
              <a:gd name="connsiteX1" fmla="*/ 1524000 w 2441662"/>
              <a:gd name="connsiteY1" fmla="*/ 98323 h 1828800"/>
              <a:gd name="connsiteX2" fmla="*/ 1838632 w 2441662"/>
              <a:gd name="connsiteY2" fmla="*/ 78658 h 1828800"/>
              <a:gd name="connsiteX3" fmla="*/ 1877961 w 2441662"/>
              <a:gd name="connsiteY3" fmla="*/ 108155 h 1828800"/>
              <a:gd name="connsiteX4" fmla="*/ 1976283 w 2441662"/>
              <a:gd name="connsiteY4" fmla="*/ 157316 h 1828800"/>
              <a:gd name="connsiteX5" fmla="*/ 2005780 w 2441662"/>
              <a:gd name="connsiteY5" fmla="*/ 196646 h 1828800"/>
              <a:gd name="connsiteX6" fmla="*/ 2035277 w 2441662"/>
              <a:gd name="connsiteY6" fmla="*/ 206478 h 1828800"/>
              <a:gd name="connsiteX7" fmla="*/ 2074606 w 2441662"/>
              <a:gd name="connsiteY7" fmla="*/ 226142 h 1828800"/>
              <a:gd name="connsiteX8" fmla="*/ 2123767 w 2441662"/>
              <a:gd name="connsiteY8" fmla="*/ 275304 h 1828800"/>
              <a:gd name="connsiteX9" fmla="*/ 2133600 w 2441662"/>
              <a:gd name="connsiteY9" fmla="*/ 304800 h 1828800"/>
              <a:gd name="connsiteX10" fmla="*/ 2172929 w 2441662"/>
              <a:gd name="connsiteY10" fmla="*/ 324465 h 1828800"/>
              <a:gd name="connsiteX11" fmla="*/ 2192593 w 2441662"/>
              <a:gd name="connsiteY11" fmla="*/ 353962 h 1828800"/>
              <a:gd name="connsiteX12" fmla="*/ 2222090 w 2441662"/>
              <a:gd name="connsiteY12" fmla="*/ 373626 h 1828800"/>
              <a:gd name="connsiteX13" fmla="*/ 2241754 w 2441662"/>
              <a:gd name="connsiteY13" fmla="*/ 442452 h 1828800"/>
              <a:gd name="connsiteX14" fmla="*/ 2271251 w 2441662"/>
              <a:gd name="connsiteY14" fmla="*/ 462116 h 1828800"/>
              <a:gd name="connsiteX15" fmla="*/ 2290916 w 2441662"/>
              <a:gd name="connsiteY15" fmla="*/ 521110 h 1828800"/>
              <a:gd name="connsiteX16" fmla="*/ 2300748 w 2441662"/>
              <a:gd name="connsiteY16" fmla="*/ 550607 h 1828800"/>
              <a:gd name="connsiteX17" fmla="*/ 2330245 w 2441662"/>
              <a:gd name="connsiteY17" fmla="*/ 619433 h 1828800"/>
              <a:gd name="connsiteX18" fmla="*/ 2349909 w 2441662"/>
              <a:gd name="connsiteY18" fmla="*/ 698091 h 1828800"/>
              <a:gd name="connsiteX19" fmla="*/ 2369574 w 2441662"/>
              <a:gd name="connsiteY19" fmla="*/ 737420 h 1828800"/>
              <a:gd name="connsiteX20" fmla="*/ 2389238 w 2441662"/>
              <a:gd name="connsiteY20" fmla="*/ 796413 h 1828800"/>
              <a:gd name="connsiteX21" fmla="*/ 2399071 w 2441662"/>
              <a:gd name="connsiteY21" fmla="*/ 835742 h 1828800"/>
              <a:gd name="connsiteX22" fmla="*/ 2418735 w 2441662"/>
              <a:gd name="connsiteY22" fmla="*/ 865239 h 1828800"/>
              <a:gd name="connsiteX23" fmla="*/ 2428567 w 2441662"/>
              <a:gd name="connsiteY23" fmla="*/ 894736 h 1828800"/>
              <a:gd name="connsiteX24" fmla="*/ 2418735 w 2441662"/>
              <a:gd name="connsiteY24" fmla="*/ 1209368 h 1828800"/>
              <a:gd name="connsiteX25" fmla="*/ 2399071 w 2441662"/>
              <a:gd name="connsiteY25" fmla="*/ 1288026 h 1828800"/>
              <a:gd name="connsiteX26" fmla="*/ 2389238 w 2441662"/>
              <a:gd name="connsiteY26" fmla="*/ 1327355 h 1828800"/>
              <a:gd name="connsiteX27" fmla="*/ 2369574 w 2441662"/>
              <a:gd name="connsiteY27" fmla="*/ 1356852 h 1828800"/>
              <a:gd name="connsiteX28" fmla="*/ 2359742 w 2441662"/>
              <a:gd name="connsiteY28" fmla="*/ 1386349 h 1828800"/>
              <a:gd name="connsiteX29" fmla="*/ 2290916 w 2441662"/>
              <a:gd name="connsiteY29" fmla="*/ 1455175 h 1828800"/>
              <a:gd name="connsiteX30" fmla="*/ 2261419 w 2441662"/>
              <a:gd name="connsiteY30" fmla="*/ 1484671 h 1828800"/>
              <a:gd name="connsiteX31" fmla="*/ 2241754 w 2441662"/>
              <a:gd name="connsiteY31" fmla="*/ 1524000 h 1828800"/>
              <a:gd name="connsiteX32" fmla="*/ 2212258 w 2441662"/>
              <a:gd name="connsiteY32" fmla="*/ 1533833 h 1828800"/>
              <a:gd name="connsiteX33" fmla="*/ 2143432 w 2441662"/>
              <a:gd name="connsiteY33" fmla="*/ 1573162 h 1828800"/>
              <a:gd name="connsiteX34" fmla="*/ 2113935 w 2441662"/>
              <a:gd name="connsiteY34" fmla="*/ 1582994 h 1828800"/>
              <a:gd name="connsiteX35" fmla="*/ 2045109 w 2441662"/>
              <a:gd name="connsiteY35" fmla="*/ 1602658 h 1828800"/>
              <a:gd name="connsiteX36" fmla="*/ 2005780 w 2441662"/>
              <a:gd name="connsiteY36" fmla="*/ 1622323 h 1828800"/>
              <a:gd name="connsiteX37" fmla="*/ 1917290 w 2441662"/>
              <a:gd name="connsiteY37" fmla="*/ 1641987 h 1828800"/>
              <a:gd name="connsiteX38" fmla="*/ 1130709 w 2441662"/>
              <a:gd name="connsiteY38" fmla="*/ 1651820 h 1828800"/>
              <a:gd name="connsiteX39" fmla="*/ 963561 w 2441662"/>
              <a:gd name="connsiteY39" fmla="*/ 1681316 h 1828800"/>
              <a:gd name="connsiteX40" fmla="*/ 894735 w 2441662"/>
              <a:gd name="connsiteY40" fmla="*/ 1700981 h 1828800"/>
              <a:gd name="connsiteX41" fmla="*/ 786580 w 2441662"/>
              <a:gd name="connsiteY41" fmla="*/ 1730478 h 1828800"/>
              <a:gd name="connsiteX42" fmla="*/ 688258 w 2441662"/>
              <a:gd name="connsiteY42" fmla="*/ 1769807 h 1828800"/>
              <a:gd name="connsiteX43" fmla="*/ 589935 w 2441662"/>
              <a:gd name="connsiteY43" fmla="*/ 1799304 h 1828800"/>
              <a:gd name="connsiteX44" fmla="*/ 540774 w 2441662"/>
              <a:gd name="connsiteY44" fmla="*/ 1818968 h 1828800"/>
              <a:gd name="connsiteX45" fmla="*/ 334296 w 2441662"/>
              <a:gd name="connsiteY45" fmla="*/ 1828800 h 1828800"/>
              <a:gd name="connsiteX46" fmla="*/ 186812 w 2441662"/>
              <a:gd name="connsiteY46" fmla="*/ 1809136 h 1828800"/>
              <a:gd name="connsiteX47" fmla="*/ 137651 w 2441662"/>
              <a:gd name="connsiteY47" fmla="*/ 1799304 h 1828800"/>
              <a:gd name="connsiteX48" fmla="*/ 108154 w 2441662"/>
              <a:gd name="connsiteY48" fmla="*/ 1789471 h 1828800"/>
              <a:gd name="connsiteX49" fmla="*/ 78658 w 2441662"/>
              <a:gd name="connsiteY49" fmla="*/ 1759975 h 1828800"/>
              <a:gd name="connsiteX50" fmla="*/ 29496 w 2441662"/>
              <a:gd name="connsiteY50" fmla="*/ 1661652 h 1828800"/>
              <a:gd name="connsiteX51" fmla="*/ 0 w 2441662"/>
              <a:gd name="connsiteY51" fmla="*/ 1573162 h 1828800"/>
              <a:gd name="connsiteX52" fmla="*/ 9832 w 2441662"/>
              <a:gd name="connsiteY52" fmla="*/ 1219200 h 1828800"/>
              <a:gd name="connsiteX53" fmla="*/ 39329 w 2441662"/>
              <a:gd name="connsiteY53" fmla="*/ 973394 h 1828800"/>
              <a:gd name="connsiteX54" fmla="*/ 58993 w 2441662"/>
              <a:gd name="connsiteY54" fmla="*/ 934065 h 1828800"/>
              <a:gd name="connsiteX55" fmla="*/ 88490 w 2441662"/>
              <a:gd name="connsiteY55" fmla="*/ 825910 h 1828800"/>
              <a:gd name="connsiteX56" fmla="*/ 127819 w 2441662"/>
              <a:gd name="connsiteY56" fmla="*/ 727587 h 1828800"/>
              <a:gd name="connsiteX57" fmla="*/ 167148 w 2441662"/>
              <a:gd name="connsiteY57" fmla="*/ 658762 h 1828800"/>
              <a:gd name="connsiteX58" fmla="*/ 206477 w 2441662"/>
              <a:gd name="connsiteY58" fmla="*/ 589936 h 1828800"/>
              <a:gd name="connsiteX59" fmla="*/ 226142 w 2441662"/>
              <a:gd name="connsiteY59" fmla="*/ 560439 h 1828800"/>
              <a:gd name="connsiteX60" fmla="*/ 255638 w 2441662"/>
              <a:gd name="connsiteY60" fmla="*/ 530942 h 1828800"/>
              <a:gd name="connsiteX61" fmla="*/ 285135 w 2441662"/>
              <a:gd name="connsiteY61" fmla="*/ 491613 h 1828800"/>
              <a:gd name="connsiteX62" fmla="*/ 324464 w 2441662"/>
              <a:gd name="connsiteY62" fmla="*/ 471949 h 1828800"/>
              <a:gd name="connsiteX63" fmla="*/ 383458 w 2441662"/>
              <a:gd name="connsiteY63" fmla="*/ 422787 h 1828800"/>
              <a:gd name="connsiteX64" fmla="*/ 412954 w 2441662"/>
              <a:gd name="connsiteY64" fmla="*/ 393291 h 1828800"/>
              <a:gd name="connsiteX65" fmla="*/ 462116 w 2441662"/>
              <a:gd name="connsiteY65" fmla="*/ 373626 h 1828800"/>
              <a:gd name="connsiteX66" fmla="*/ 511277 w 2441662"/>
              <a:gd name="connsiteY66" fmla="*/ 334297 h 1828800"/>
              <a:gd name="connsiteX67" fmla="*/ 580103 w 2441662"/>
              <a:gd name="connsiteY67" fmla="*/ 265471 h 1828800"/>
              <a:gd name="connsiteX68" fmla="*/ 609600 w 2441662"/>
              <a:gd name="connsiteY68" fmla="*/ 245807 h 1828800"/>
              <a:gd name="connsiteX69" fmla="*/ 629264 w 2441662"/>
              <a:gd name="connsiteY69" fmla="*/ 216310 h 1828800"/>
              <a:gd name="connsiteX70" fmla="*/ 698090 w 2441662"/>
              <a:gd name="connsiteY70" fmla="*/ 147484 h 1828800"/>
              <a:gd name="connsiteX71" fmla="*/ 747251 w 2441662"/>
              <a:gd name="connsiteY71" fmla="*/ 98323 h 1828800"/>
              <a:gd name="connsiteX72" fmla="*/ 766916 w 2441662"/>
              <a:gd name="connsiteY72" fmla="*/ 68826 h 1828800"/>
              <a:gd name="connsiteX73" fmla="*/ 776748 w 2441662"/>
              <a:gd name="connsiteY73" fmla="*/ 39329 h 1828800"/>
              <a:gd name="connsiteX74" fmla="*/ 806245 w 2441662"/>
              <a:gd name="connsiteY74" fmla="*/ 29497 h 1828800"/>
              <a:gd name="connsiteX75" fmla="*/ 894735 w 2441662"/>
              <a:gd name="connsiteY75" fmla="*/ 0 h 1828800"/>
              <a:gd name="connsiteX76" fmla="*/ 924232 w 2441662"/>
              <a:gd name="connsiteY76" fmla="*/ 9833 h 1828800"/>
              <a:gd name="connsiteX77" fmla="*/ 1091380 w 2441662"/>
              <a:gd name="connsiteY77" fmla="*/ 29497 h 1828800"/>
              <a:gd name="connsiteX78" fmla="*/ 1150374 w 2441662"/>
              <a:gd name="connsiteY78" fmla="*/ 49162 h 1828800"/>
              <a:gd name="connsiteX79" fmla="*/ 1189703 w 2441662"/>
              <a:gd name="connsiteY79" fmla="*/ 58994 h 1828800"/>
              <a:gd name="connsiteX80" fmla="*/ 1288025 w 2441662"/>
              <a:gd name="connsiteY80" fmla="*/ 108155 h 1828800"/>
              <a:gd name="connsiteX81" fmla="*/ 1524000 w 2441662"/>
              <a:gd name="connsiteY81" fmla="*/ 9832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441662" h="1828800">
                <a:moveTo>
                  <a:pt x="1524000" y="98323"/>
                </a:moveTo>
                <a:lnTo>
                  <a:pt x="1524000" y="98323"/>
                </a:lnTo>
                <a:cubicBezTo>
                  <a:pt x="1628877" y="91768"/>
                  <a:pt x="1733591" y="75740"/>
                  <a:pt x="1838632" y="78658"/>
                </a:cubicBezTo>
                <a:cubicBezTo>
                  <a:pt x="1855013" y="79113"/>
                  <a:pt x="1864536" y="98758"/>
                  <a:pt x="1877961" y="108155"/>
                </a:cubicBezTo>
                <a:cubicBezTo>
                  <a:pt x="1942995" y="153679"/>
                  <a:pt x="1917001" y="142496"/>
                  <a:pt x="1976283" y="157316"/>
                </a:cubicBezTo>
                <a:cubicBezTo>
                  <a:pt x="1986115" y="170426"/>
                  <a:pt x="1993191" y="186155"/>
                  <a:pt x="2005780" y="196646"/>
                </a:cubicBezTo>
                <a:cubicBezTo>
                  <a:pt x="2013742" y="203281"/>
                  <a:pt x="2025751" y="202395"/>
                  <a:pt x="2035277" y="206478"/>
                </a:cubicBezTo>
                <a:cubicBezTo>
                  <a:pt x="2048749" y="212252"/>
                  <a:pt x="2061496" y="219587"/>
                  <a:pt x="2074606" y="226142"/>
                </a:cubicBezTo>
                <a:cubicBezTo>
                  <a:pt x="2097663" y="295315"/>
                  <a:pt x="2063020" y="214558"/>
                  <a:pt x="2123767" y="275304"/>
                </a:cubicBezTo>
                <a:cubicBezTo>
                  <a:pt x="2131095" y="282632"/>
                  <a:pt x="2126272" y="297472"/>
                  <a:pt x="2133600" y="304800"/>
                </a:cubicBezTo>
                <a:cubicBezTo>
                  <a:pt x="2143964" y="315164"/>
                  <a:pt x="2159819" y="317910"/>
                  <a:pt x="2172929" y="324465"/>
                </a:cubicBezTo>
                <a:cubicBezTo>
                  <a:pt x="2179484" y="334297"/>
                  <a:pt x="2184237" y="345606"/>
                  <a:pt x="2192593" y="353962"/>
                </a:cubicBezTo>
                <a:cubicBezTo>
                  <a:pt x="2200949" y="362318"/>
                  <a:pt x="2214708" y="364399"/>
                  <a:pt x="2222090" y="373626"/>
                </a:cubicBezTo>
                <a:cubicBezTo>
                  <a:pt x="2232145" y="386194"/>
                  <a:pt x="2234689" y="431855"/>
                  <a:pt x="2241754" y="442452"/>
                </a:cubicBezTo>
                <a:cubicBezTo>
                  <a:pt x="2248309" y="452284"/>
                  <a:pt x="2261419" y="455561"/>
                  <a:pt x="2271251" y="462116"/>
                </a:cubicBezTo>
                <a:lnTo>
                  <a:pt x="2290916" y="521110"/>
                </a:lnTo>
                <a:cubicBezTo>
                  <a:pt x="2294193" y="530942"/>
                  <a:pt x="2296113" y="541337"/>
                  <a:pt x="2300748" y="550607"/>
                </a:cubicBezTo>
                <a:cubicBezTo>
                  <a:pt x="2316860" y="582832"/>
                  <a:pt x="2321566" y="587610"/>
                  <a:pt x="2330245" y="619433"/>
                </a:cubicBezTo>
                <a:cubicBezTo>
                  <a:pt x="2337356" y="645507"/>
                  <a:pt x="2337822" y="673918"/>
                  <a:pt x="2349909" y="698091"/>
                </a:cubicBezTo>
                <a:cubicBezTo>
                  <a:pt x="2356464" y="711201"/>
                  <a:pt x="2364130" y="723811"/>
                  <a:pt x="2369574" y="737420"/>
                </a:cubicBezTo>
                <a:cubicBezTo>
                  <a:pt x="2377272" y="756665"/>
                  <a:pt x="2384210" y="776304"/>
                  <a:pt x="2389238" y="796413"/>
                </a:cubicBezTo>
                <a:cubicBezTo>
                  <a:pt x="2392516" y="809523"/>
                  <a:pt x="2393748" y="823321"/>
                  <a:pt x="2399071" y="835742"/>
                </a:cubicBezTo>
                <a:cubicBezTo>
                  <a:pt x="2403726" y="846603"/>
                  <a:pt x="2413450" y="854670"/>
                  <a:pt x="2418735" y="865239"/>
                </a:cubicBezTo>
                <a:cubicBezTo>
                  <a:pt x="2423370" y="874509"/>
                  <a:pt x="2425290" y="884904"/>
                  <a:pt x="2428567" y="894736"/>
                </a:cubicBezTo>
                <a:cubicBezTo>
                  <a:pt x="2448335" y="1033102"/>
                  <a:pt x="2446243" y="982424"/>
                  <a:pt x="2418735" y="1209368"/>
                </a:cubicBezTo>
                <a:cubicBezTo>
                  <a:pt x="2415483" y="1236198"/>
                  <a:pt x="2405626" y="1261807"/>
                  <a:pt x="2399071" y="1288026"/>
                </a:cubicBezTo>
                <a:cubicBezTo>
                  <a:pt x="2395794" y="1301136"/>
                  <a:pt x="2396734" y="1316111"/>
                  <a:pt x="2389238" y="1327355"/>
                </a:cubicBezTo>
                <a:cubicBezTo>
                  <a:pt x="2382683" y="1337187"/>
                  <a:pt x="2374859" y="1346283"/>
                  <a:pt x="2369574" y="1356852"/>
                </a:cubicBezTo>
                <a:cubicBezTo>
                  <a:pt x="2364939" y="1366122"/>
                  <a:pt x="2366216" y="1378256"/>
                  <a:pt x="2359742" y="1386349"/>
                </a:cubicBezTo>
                <a:cubicBezTo>
                  <a:pt x="2339474" y="1411684"/>
                  <a:pt x="2313858" y="1432233"/>
                  <a:pt x="2290916" y="1455175"/>
                </a:cubicBezTo>
                <a:lnTo>
                  <a:pt x="2261419" y="1484671"/>
                </a:lnTo>
                <a:cubicBezTo>
                  <a:pt x="2254864" y="1497781"/>
                  <a:pt x="2252118" y="1513636"/>
                  <a:pt x="2241754" y="1524000"/>
                </a:cubicBezTo>
                <a:cubicBezTo>
                  <a:pt x="2234426" y="1531328"/>
                  <a:pt x="2221784" y="1529750"/>
                  <a:pt x="2212258" y="1533833"/>
                </a:cubicBezTo>
                <a:cubicBezTo>
                  <a:pt x="2091566" y="1585559"/>
                  <a:pt x="2242201" y="1523777"/>
                  <a:pt x="2143432" y="1573162"/>
                </a:cubicBezTo>
                <a:cubicBezTo>
                  <a:pt x="2134162" y="1577797"/>
                  <a:pt x="2123900" y="1580147"/>
                  <a:pt x="2113935" y="1582994"/>
                </a:cubicBezTo>
                <a:cubicBezTo>
                  <a:pt x="2088992" y="1590120"/>
                  <a:pt x="2068680" y="1592556"/>
                  <a:pt x="2045109" y="1602658"/>
                </a:cubicBezTo>
                <a:cubicBezTo>
                  <a:pt x="2031637" y="1608432"/>
                  <a:pt x="2019504" y="1617177"/>
                  <a:pt x="2005780" y="1622323"/>
                </a:cubicBezTo>
                <a:cubicBezTo>
                  <a:pt x="1995331" y="1626241"/>
                  <a:pt x="1923936" y="1641831"/>
                  <a:pt x="1917290" y="1641987"/>
                </a:cubicBezTo>
                <a:cubicBezTo>
                  <a:pt x="1655148" y="1648155"/>
                  <a:pt x="1392903" y="1648542"/>
                  <a:pt x="1130709" y="1651820"/>
                </a:cubicBezTo>
                <a:cubicBezTo>
                  <a:pt x="1074993" y="1661652"/>
                  <a:pt x="1017234" y="1663424"/>
                  <a:pt x="963561" y="1681316"/>
                </a:cubicBezTo>
                <a:cubicBezTo>
                  <a:pt x="864450" y="1714355"/>
                  <a:pt x="1018169" y="1663950"/>
                  <a:pt x="894735" y="1700981"/>
                </a:cubicBezTo>
                <a:cubicBezTo>
                  <a:pt x="794936" y="1730921"/>
                  <a:pt x="876184" y="1712558"/>
                  <a:pt x="786580" y="1730478"/>
                </a:cubicBezTo>
                <a:cubicBezTo>
                  <a:pt x="753806" y="1743588"/>
                  <a:pt x="722503" y="1761246"/>
                  <a:pt x="688258" y="1769807"/>
                </a:cubicBezTo>
                <a:cubicBezTo>
                  <a:pt x="649623" y="1779466"/>
                  <a:pt x="629838" y="1783343"/>
                  <a:pt x="589935" y="1799304"/>
                </a:cubicBezTo>
                <a:cubicBezTo>
                  <a:pt x="573548" y="1805859"/>
                  <a:pt x="558307" y="1816945"/>
                  <a:pt x="540774" y="1818968"/>
                </a:cubicBezTo>
                <a:cubicBezTo>
                  <a:pt x="472324" y="1826866"/>
                  <a:pt x="403122" y="1825523"/>
                  <a:pt x="334296" y="1828800"/>
                </a:cubicBezTo>
                <a:cubicBezTo>
                  <a:pt x="254152" y="1819895"/>
                  <a:pt x="256164" y="1821745"/>
                  <a:pt x="186812" y="1809136"/>
                </a:cubicBezTo>
                <a:cubicBezTo>
                  <a:pt x="170370" y="1806147"/>
                  <a:pt x="153864" y="1803357"/>
                  <a:pt x="137651" y="1799304"/>
                </a:cubicBezTo>
                <a:cubicBezTo>
                  <a:pt x="127596" y="1796790"/>
                  <a:pt x="117986" y="1792749"/>
                  <a:pt x="108154" y="1789471"/>
                </a:cubicBezTo>
                <a:cubicBezTo>
                  <a:pt x="98322" y="1779639"/>
                  <a:pt x="87001" y="1771099"/>
                  <a:pt x="78658" y="1759975"/>
                </a:cubicBezTo>
                <a:cubicBezTo>
                  <a:pt x="54777" y="1728134"/>
                  <a:pt x="42686" y="1698584"/>
                  <a:pt x="29496" y="1661652"/>
                </a:cubicBezTo>
                <a:cubicBezTo>
                  <a:pt x="19039" y="1632371"/>
                  <a:pt x="0" y="1573162"/>
                  <a:pt x="0" y="1573162"/>
                </a:cubicBezTo>
                <a:cubicBezTo>
                  <a:pt x="3277" y="1455175"/>
                  <a:pt x="5381" y="1337149"/>
                  <a:pt x="9832" y="1219200"/>
                </a:cubicBezTo>
                <a:cubicBezTo>
                  <a:pt x="11227" y="1182242"/>
                  <a:pt x="10981" y="1030091"/>
                  <a:pt x="39329" y="973394"/>
                </a:cubicBezTo>
                <a:lnTo>
                  <a:pt x="58993" y="934065"/>
                </a:lnTo>
                <a:cubicBezTo>
                  <a:pt x="68868" y="884690"/>
                  <a:pt x="68529" y="875812"/>
                  <a:pt x="88490" y="825910"/>
                </a:cubicBezTo>
                <a:cubicBezTo>
                  <a:pt x="101600" y="793136"/>
                  <a:pt x="119258" y="761832"/>
                  <a:pt x="127819" y="727587"/>
                </a:cubicBezTo>
                <a:cubicBezTo>
                  <a:pt x="141023" y="674768"/>
                  <a:pt x="128096" y="697813"/>
                  <a:pt x="167148" y="658762"/>
                </a:cubicBezTo>
                <a:cubicBezTo>
                  <a:pt x="183103" y="610896"/>
                  <a:pt x="169274" y="642020"/>
                  <a:pt x="206477" y="589936"/>
                </a:cubicBezTo>
                <a:cubicBezTo>
                  <a:pt x="213346" y="580320"/>
                  <a:pt x="218577" y="569517"/>
                  <a:pt x="226142" y="560439"/>
                </a:cubicBezTo>
                <a:cubicBezTo>
                  <a:pt x="235044" y="549757"/>
                  <a:pt x="246589" y="541499"/>
                  <a:pt x="255638" y="530942"/>
                </a:cubicBezTo>
                <a:cubicBezTo>
                  <a:pt x="266303" y="518500"/>
                  <a:pt x="272693" y="502278"/>
                  <a:pt x="285135" y="491613"/>
                </a:cubicBezTo>
                <a:cubicBezTo>
                  <a:pt x="296263" y="482074"/>
                  <a:pt x="311354" y="478504"/>
                  <a:pt x="324464" y="471949"/>
                </a:cubicBezTo>
                <a:cubicBezTo>
                  <a:pt x="410638" y="385775"/>
                  <a:pt x="301326" y="491230"/>
                  <a:pt x="383458" y="422787"/>
                </a:cubicBezTo>
                <a:cubicBezTo>
                  <a:pt x="394140" y="413886"/>
                  <a:pt x="401163" y="400660"/>
                  <a:pt x="412954" y="393291"/>
                </a:cubicBezTo>
                <a:cubicBezTo>
                  <a:pt x="427921" y="383937"/>
                  <a:pt x="445729" y="380181"/>
                  <a:pt x="462116" y="373626"/>
                </a:cubicBezTo>
                <a:cubicBezTo>
                  <a:pt x="518469" y="289093"/>
                  <a:pt x="443433" y="388572"/>
                  <a:pt x="511277" y="334297"/>
                </a:cubicBezTo>
                <a:cubicBezTo>
                  <a:pt x="536612" y="314029"/>
                  <a:pt x="557161" y="288413"/>
                  <a:pt x="580103" y="265471"/>
                </a:cubicBezTo>
                <a:cubicBezTo>
                  <a:pt x="588459" y="257115"/>
                  <a:pt x="599768" y="252362"/>
                  <a:pt x="609600" y="245807"/>
                </a:cubicBezTo>
                <a:cubicBezTo>
                  <a:pt x="616155" y="235975"/>
                  <a:pt x="621359" y="225093"/>
                  <a:pt x="629264" y="216310"/>
                </a:cubicBezTo>
                <a:cubicBezTo>
                  <a:pt x="650968" y="192194"/>
                  <a:pt x="680093" y="174480"/>
                  <a:pt x="698090" y="147484"/>
                </a:cubicBezTo>
                <a:cubicBezTo>
                  <a:pt x="724309" y="108155"/>
                  <a:pt x="707922" y="124542"/>
                  <a:pt x="747251" y="98323"/>
                </a:cubicBezTo>
                <a:cubicBezTo>
                  <a:pt x="753806" y="88491"/>
                  <a:pt x="761631" y="79395"/>
                  <a:pt x="766916" y="68826"/>
                </a:cubicBezTo>
                <a:cubicBezTo>
                  <a:pt x="771551" y="59556"/>
                  <a:pt x="769419" y="46658"/>
                  <a:pt x="776748" y="39329"/>
                </a:cubicBezTo>
                <a:cubicBezTo>
                  <a:pt x="784077" y="32000"/>
                  <a:pt x="796280" y="32344"/>
                  <a:pt x="806245" y="29497"/>
                </a:cubicBezTo>
                <a:cubicBezTo>
                  <a:pt x="880333" y="8329"/>
                  <a:pt x="809992" y="33898"/>
                  <a:pt x="894735" y="0"/>
                </a:cubicBezTo>
                <a:cubicBezTo>
                  <a:pt x="904567" y="3278"/>
                  <a:pt x="914069" y="7800"/>
                  <a:pt x="924232" y="9833"/>
                </a:cubicBezTo>
                <a:cubicBezTo>
                  <a:pt x="967698" y="18526"/>
                  <a:pt x="1052383" y="25597"/>
                  <a:pt x="1091380" y="29497"/>
                </a:cubicBezTo>
                <a:cubicBezTo>
                  <a:pt x="1111045" y="36052"/>
                  <a:pt x="1130520" y="43206"/>
                  <a:pt x="1150374" y="49162"/>
                </a:cubicBezTo>
                <a:cubicBezTo>
                  <a:pt x="1163317" y="53045"/>
                  <a:pt x="1177617" y="52951"/>
                  <a:pt x="1189703" y="58994"/>
                </a:cubicBezTo>
                <a:cubicBezTo>
                  <a:pt x="1306764" y="117525"/>
                  <a:pt x="1198995" y="85898"/>
                  <a:pt x="1288025" y="108155"/>
                </a:cubicBezTo>
                <a:lnTo>
                  <a:pt x="1524000" y="98323"/>
                </a:lnTo>
                <a:close/>
              </a:path>
            </a:pathLst>
          </a:custGeom>
          <a:blipFill>
            <a:blip r:embed="rId5"/>
            <a:stretch>
              <a:fillRect t="-2591" b="1"/>
            </a:stretch>
          </a:blip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A9DE503-7174-41E5-824E-C9DFDCFF0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027" y="1897432"/>
            <a:ext cx="1729890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3F5EB1-81AE-441D-BA0A-6CACF331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Who is Ionic?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25BD8-B334-49A7-8B00-13506E00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73AB-1A93-423D-9352-69AEF0259D2C}" type="slidenum">
              <a:rPr lang="en-AU" smtClean="0"/>
              <a:t>2</a:t>
            </a:fld>
            <a:endParaRPr lang="en-A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AD8E21-EA85-4E92-AA20-D32EC9B5F848}"/>
              </a:ext>
            </a:extLst>
          </p:cNvPr>
          <p:cNvGrpSpPr/>
          <p:nvPr/>
        </p:nvGrpSpPr>
        <p:grpSpPr>
          <a:xfrm>
            <a:off x="1145595" y="2354016"/>
            <a:ext cx="9897634" cy="2111623"/>
            <a:chOff x="1891748" y="2696113"/>
            <a:chExt cx="8471436" cy="295522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5698B23-62BA-4709-BB76-D20A5F44C7F7}"/>
                </a:ext>
              </a:extLst>
            </p:cNvPr>
            <p:cNvSpPr/>
            <p:nvPr/>
          </p:nvSpPr>
          <p:spPr>
            <a:xfrm>
              <a:off x="1891748" y="2696113"/>
              <a:ext cx="8471436" cy="2885555"/>
            </a:xfrm>
            <a:prstGeom prst="roundRect">
              <a:avLst>
                <a:gd name="adj" fmla="val 6277"/>
              </a:avLst>
            </a:prstGeom>
            <a:solidFill>
              <a:schemeClr val="bg1"/>
            </a:solidFill>
            <a:ln w="9525" cap="rnd" cmpd="sng" algn="ctr">
              <a:solidFill>
                <a:srgbClr val="024D8E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0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600" kern="0">
                <a:solidFill>
                  <a:prstClr val="white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884AA-DCFD-44D3-BB66-0AA7F1190AA8}"/>
                </a:ext>
              </a:extLst>
            </p:cNvPr>
            <p:cNvGrpSpPr/>
            <p:nvPr/>
          </p:nvGrpSpPr>
          <p:grpSpPr>
            <a:xfrm>
              <a:off x="2018259" y="2821751"/>
              <a:ext cx="8059191" cy="2829583"/>
              <a:chOff x="2018259" y="3641102"/>
              <a:chExt cx="8059191" cy="282958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1A95BF-FB74-4E7D-BA1B-BF1AC93CA326}"/>
                  </a:ext>
                </a:extLst>
              </p:cNvPr>
              <p:cNvSpPr/>
              <p:nvPr/>
            </p:nvSpPr>
            <p:spPr>
              <a:xfrm rot="16200000">
                <a:off x="9913667" y="5363885"/>
                <a:ext cx="95667" cy="228673"/>
              </a:xfrm>
              <a:prstGeom prst="rect">
                <a:avLst/>
              </a:prstGeom>
              <a:solidFill>
                <a:srgbClr val="1C578E"/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11D8C35-ECEF-43B5-B05E-A6A46B415C8F}"/>
                  </a:ext>
                </a:extLst>
              </p:cNvPr>
              <p:cNvSpPr/>
              <p:nvPr/>
            </p:nvSpPr>
            <p:spPr>
              <a:xfrm rot="16200000">
                <a:off x="9904096" y="4922295"/>
                <a:ext cx="95667" cy="228675"/>
              </a:xfrm>
              <a:prstGeom prst="rect">
                <a:avLst/>
              </a:prstGeom>
              <a:solidFill>
                <a:srgbClr val="1C578E"/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rrow: Bent 30">
                <a:extLst>
                  <a:ext uri="{FF2B5EF4-FFF2-40B4-BE49-F238E27FC236}">
                    <a16:creationId xmlns:a16="http://schemas.microsoft.com/office/drawing/2014/main" id="{B092EA23-AA03-457E-A455-75115135EB3C}"/>
                  </a:ext>
                </a:extLst>
              </p:cNvPr>
              <p:cNvSpPr/>
              <p:nvPr/>
            </p:nvSpPr>
            <p:spPr>
              <a:xfrm flipH="1" flipV="1">
                <a:off x="3675404" y="4856517"/>
                <a:ext cx="6402046" cy="1218257"/>
              </a:xfrm>
              <a:prstGeom prst="bentArrow">
                <a:avLst>
                  <a:gd name="adj1" fmla="val 6444"/>
                  <a:gd name="adj2" fmla="val 7447"/>
                  <a:gd name="adj3" fmla="val 13623"/>
                  <a:gd name="adj4" fmla="val 13069"/>
                </a:avLst>
              </a:prstGeom>
              <a:solidFill>
                <a:srgbClr val="1C578E"/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A733ABF-CD95-447E-8131-C199130BF3C1}"/>
                  </a:ext>
                </a:extLst>
              </p:cNvPr>
              <p:cNvSpPr txBox="1"/>
              <p:nvPr/>
            </p:nvSpPr>
            <p:spPr>
              <a:xfrm>
                <a:off x="2018259" y="3642685"/>
                <a:ext cx="1902508" cy="1059329"/>
              </a:xfrm>
              <a:prstGeom prst="rect">
                <a:avLst/>
              </a:prstGeom>
              <a:noFill/>
            </p:spPr>
            <p:txBody>
              <a:bodyPr wrap="square" lIns="0" rIns="0" rtlCol="0" anchor="b" anchorCtr="0">
                <a:spAutoFit/>
              </a:bodyPr>
              <a:lstStyle/>
              <a:p>
                <a:pPr algn="ctr" defTabSz="4570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/>
                  <a:t>Early stage research and identification of potential applications</a:t>
                </a: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EDA16FF1-8F81-4FCF-9CAD-56E321589690}"/>
                  </a:ext>
                </a:extLst>
              </p:cNvPr>
              <p:cNvSpPr/>
              <p:nvPr/>
            </p:nvSpPr>
            <p:spPr>
              <a:xfrm>
                <a:off x="4389077" y="4728270"/>
                <a:ext cx="2141318" cy="1001836"/>
              </a:xfrm>
              <a:prstGeom prst="roundRect">
                <a:avLst/>
              </a:prstGeom>
              <a:solidFill>
                <a:srgbClr val="015F9F"/>
              </a:solidFill>
              <a:ln w="19050" cap="rnd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>
                    <a:solidFill>
                      <a:prstClr val="white"/>
                    </a:solidFill>
                  </a:rPr>
                  <a:t>Ionic with Commercialisation Partners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C182589-65CC-41DB-8D69-92A43D90C5DC}"/>
                  </a:ext>
                </a:extLst>
              </p:cNvPr>
              <p:cNvSpPr txBox="1"/>
              <p:nvPr/>
            </p:nvSpPr>
            <p:spPr>
              <a:xfrm>
                <a:off x="4389077" y="3641103"/>
                <a:ext cx="2141318" cy="1059329"/>
              </a:xfrm>
              <a:prstGeom prst="rect">
                <a:avLst/>
              </a:prstGeom>
              <a:noFill/>
            </p:spPr>
            <p:txBody>
              <a:bodyPr wrap="square" lIns="0" rIns="0" rtlCol="0" anchor="b" anchorCtr="0">
                <a:spAutoFit/>
              </a:bodyPr>
              <a:lstStyle/>
              <a:p>
                <a:pPr algn="ctr" defTabSz="4570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/>
                  <a:t>Technology validation, application feasibility and product development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1FF7450F-8C34-4289-92C4-13703C60BAC9}"/>
                  </a:ext>
                </a:extLst>
              </p:cNvPr>
              <p:cNvSpPr/>
              <p:nvPr/>
            </p:nvSpPr>
            <p:spPr>
              <a:xfrm>
                <a:off x="7610475" y="4728270"/>
                <a:ext cx="2040778" cy="453439"/>
              </a:xfrm>
              <a:prstGeom prst="roundRect">
                <a:avLst/>
              </a:prstGeom>
              <a:solidFill>
                <a:srgbClr val="00A7E3"/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>
                    <a:solidFill>
                      <a:prstClr val="white"/>
                    </a:solidFill>
                  </a:rPr>
                  <a:t>Joint Venture Company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4ED152E-543D-4EBA-B929-23BBBCE933C2}"/>
                  </a:ext>
                </a:extLst>
              </p:cNvPr>
              <p:cNvSpPr/>
              <p:nvPr/>
            </p:nvSpPr>
            <p:spPr>
              <a:xfrm>
                <a:off x="7610475" y="5233872"/>
                <a:ext cx="2040778" cy="453439"/>
              </a:xfrm>
              <a:prstGeom prst="roundRect">
                <a:avLst>
                  <a:gd name="adj" fmla="val 24758"/>
                </a:avLst>
              </a:prstGeom>
              <a:solidFill>
                <a:srgbClr val="5BD4FF"/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rot="0" spcFirstLastPara="0" vertOverflow="overflow" horzOverflow="overflow" vert="horz" wrap="square" lIns="51422" tIns="0" rIns="51422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>
                    <a:solidFill>
                      <a:prstClr val="white"/>
                    </a:solidFill>
                  </a:rPr>
                  <a:t>Licenced technology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F7F1AE2-2FCB-48DA-BC6F-3A521584CACB}"/>
                  </a:ext>
                </a:extLst>
              </p:cNvPr>
              <p:cNvSpPr txBox="1"/>
              <p:nvPr/>
            </p:nvSpPr>
            <p:spPr>
              <a:xfrm>
                <a:off x="7414564" y="3641102"/>
                <a:ext cx="2432600" cy="1059329"/>
              </a:xfrm>
              <a:prstGeom prst="rect">
                <a:avLst/>
              </a:prstGeom>
              <a:noFill/>
            </p:spPr>
            <p:txBody>
              <a:bodyPr wrap="square" lIns="0" rIns="0" rtlCol="0" anchor="b" anchorCtr="0">
                <a:spAutoFit/>
              </a:bodyPr>
              <a:lstStyle/>
              <a:p>
                <a:pPr algn="ctr" defTabSz="457063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dirty="0"/>
                  <a:t>Product deployment with commercialisation partners or marketing and sales</a:t>
                </a:r>
              </a:p>
            </p:txBody>
          </p:sp>
          <p:sp>
            <p:nvSpPr>
              <p:cNvPr id="39" name="Arrow: Striped Right 38">
                <a:extLst>
                  <a:ext uri="{FF2B5EF4-FFF2-40B4-BE49-F238E27FC236}">
                    <a16:creationId xmlns:a16="http://schemas.microsoft.com/office/drawing/2014/main" id="{A186B7CB-AE23-45A5-8D79-E7241E29EA32}"/>
                  </a:ext>
                </a:extLst>
              </p:cNvPr>
              <p:cNvSpPr/>
              <p:nvPr/>
            </p:nvSpPr>
            <p:spPr>
              <a:xfrm>
                <a:off x="3738473" y="4903203"/>
                <a:ext cx="431787" cy="671339"/>
              </a:xfrm>
              <a:prstGeom prst="stripedRightArrow">
                <a:avLst/>
              </a:prstGeom>
              <a:solidFill>
                <a:schemeClr val="bg2">
                  <a:lumMod val="10000"/>
                  <a:lumOff val="90000"/>
                </a:scheme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Arrow: Striped Right 39">
                <a:extLst>
                  <a:ext uri="{FF2B5EF4-FFF2-40B4-BE49-F238E27FC236}">
                    <a16:creationId xmlns:a16="http://schemas.microsoft.com/office/drawing/2014/main" id="{3EEB47AC-BF6B-469C-83B8-E8603B0623F7}"/>
                  </a:ext>
                </a:extLst>
              </p:cNvPr>
              <p:cNvSpPr/>
              <p:nvPr/>
            </p:nvSpPr>
            <p:spPr>
              <a:xfrm>
                <a:off x="6956592" y="4838380"/>
                <a:ext cx="315285" cy="367654"/>
              </a:xfrm>
              <a:prstGeom prst="stripedRightArrow">
                <a:avLst/>
              </a:prstGeom>
              <a:solidFill>
                <a:schemeClr val="bg2">
                  <a:lumMod val="10000"/>
                  <a:lumOff val="90000"/>
                </a:scheme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Arrow: Striped Right 40">
                <a:extLst>
                  <a:ext uri="{FF2B5EF4-FFF2-40B4-BE49-F238E27FC236}">
                    <a16:creationId xmlns:a16="http://schemas.microsoft.com/office/drawing/2014/main" id="{B26672E1-5C57-4323-8291-346EAA93706D}"/>
                  </a:ext>
                </a:extLst>
              </p:cNvPr>
              <p:cNvSpPr/>
              <p:nvPr/>
            </p:nvSpPr>
            <p:spPr>
              <a:xfrm>
                <a:off x="6956592" y="5345987"/>
                <a:ext cx="266782" cy="228554"/>
              </a:xfrm>
              <a:prstGeom prst="stripedRightArrow">
                <a:avLst/>
              </a:prstGeom>
              <a:solidFill>
                <a:schemeClr val="bg2">
                  <a:lumMod val="10000"/>
                  <a:lumOff val="90000"/>
                </a:scheme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ot="0" spcFirstLastPara="0" vertOverflow="overflow" horzOverflow="overflow" vert="horz" wrap="square" lIns="51422" tIns="25711" rIns="51422" bIns="2571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6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5A04757-C355-431D-B8B5-D1063B2143CA}"/>
                  </a:ext>
                </a:extLst>
              </p:cNvPr>
              <p:cNvSpPr txBox="1"/>
              <p:nvPr/>
            </p:nvSpPr>
            <p:spPr>
              <a:xfrm>
                <a:off x="5385600" y="5997001"/>
                <a:ext cx="2028964" cy="473684"/>
              </a:xfrm>
              <a:prstGeom prst="rect">
                <a:avLst/>
              </a:prstGeom>
              <a:noFill/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 defTabSz="45706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AU" sz="1600" kern="0" spc="169" dirty="0">
                    <a:ln w="0"/>
                  </a:rPr>
                  <a:t>Revenues</a:t>
                </a:r>
              </a:p>
            </p:txBody>
          </p:sp>
        </p:grp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F6D0BB2D-E5E0-420B-9FB7-95518DFD3E66}"/>
              </a:ext>
            </a:extLst>
          </p:cNvPr>
          <p:cNvSpPr txBox="1">
            <a:spLocks/>
          </p:cNvSpPr>
          <p:nvPr/>
        </p:nvSpPr>
        <p:spPr>
          <a:xfrm>
            <a:off x="1219499" y="4568107"/>
            <a:ext cx="9823730" cy="1898969"/>
          </a:xfrm>
          <a:prstGeom prst="roundRect">
            <a:avLst>
              <a:gd name="adj" fmla="val 6939"/>
            </a:avLst>
          </a:prstGeom>
          <a:solidFill>
            <a:schemeClr val="tx2">
              <a:lumMod val="10000"/>
              <a:alpha val="46000"/>
            </a:schemeClr>
          </a:solidFill>
        </p:spPr>
        <p:txBody>
          <a:bodyPr vert="horz" lIns="91416" tIns="45708" rIns="91416" bIns="45708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rgbClr val="024D8E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buBlip>
                <a:blip r:embed="rId2"/>
              </a:buBlip>
            </a:pPr>
            <a:r>
              <a:rPr lang="en-AU" dirty="0">
                <a:solidFill>
                  <a:schemeClr val="tx1"/>
                </a:solidFill>
              </a:rPr>
              <a:t>Building on our partnerships and technology over 7 years and $3.4 million in R&amp;D funding, Ionic is amongst the first companies working on commercially viable applications of graphene technologies</a:t>
            </a:r>
          </a:p>
          <a:p>
            <a:pPr marL="285750" indent="-285750">
              <a:buBlip>
                <a:blip r:embed="rId2"/>
              </a:buBlip>
            </a:pPr>
            <a:r>
              <a:rPr lang="en-AU" dirty="0">
                <a:solidFill>
                  <a:schemeClr val="tx1"/>
                </a:solidFill>
              </a:rPr>
              <a:t>Collaboration model reduces technology validation risks and accelerates paths to market, thereby reducing uncertainty and business risks</a:t>
            </a:r>
          </a:p>
          <a:p>
            <a:pPr marL="285750" indent="-285750">
              <a:buBlip>
                <a:blip r:embed="rId2"/>
              </a:buBlip>
            </a:pPr>
            <a:r>
              <a:rPr lang="en-AU" dirty="0">
                <a:solidFill>
                  <a:schemeClr val="tx1"/>
                </a:solidFill>
              </a:rPr>
              <a:t>Portfolio approach to technologies and applications mitigates the risk of reliance on a single technology and expands market potential 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B213A50-24A9-406E-BFBA-CCBDCC1B725A}"/>
              </a:ext>
            </a:extLst>
          </p:cNvPr>
          <p:cNvSpPr txBox="1">
            <a:spLocks/>
          </p:cNvSpPr>
          <p:nvPr/>
        </p:nvSpPr>
        <p:spPr>
          <a:xfrm>
            <a:off x="1293405" y="1332092"/>
            <a:ext cx="9602017" cy="1000695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vert="horz" lIns="91416" tIns="45708" rIns="91416" bIns="45708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rgbClr val="024D8E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ts val="2599"/>
              </a:lnSpc>
            </a:pPr>
            <a:r>
              <a:rPr lang="en-AU" sz="20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A collaboration-based, technology platform delivering a consistent flow of advanced materials technology from lab to market, addressing the world’s biggest problems 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D69AEC6-A430-4058-A93D-344116574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63" y="3185210"/>
            <a:ext cx="960014" cy="9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F012-32A3-4ED7-8427-482E2042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660" y="119285"/>
            <a:ext cx="9701504" cy="1031776"/>
          </a:xfrm>
        </p:spPr>
        <p:txBody>
          <a:bodyPr/>
          <a:lstStyle/>
          <a:p>
            <a:r>
              <a:rPr lang="en-AU" dirty="0"/>
              <a:t>Collaboration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BB598-DABE-4170-B126-6A6C49D5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20</a:t>
            </a:fld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1A4674-644C-4A1A-9D1A-45AACA179EC2}"/>
              </a:ext>
            </a:extLst>
          </p:cNvPr>
          <p:cNvGrpSpPr>
            <a:grpSpLocks noChangeAspect="1"/>
          </p:cNvGrpSpPr>
          <p:nvPr/>
        </p:nvGrpSpPr>
        <p:grpSpPr>
          <a:xfrm>
            <a:off x="4999715" y="1481602"/>
            <a:ext cx="1233145" cy="1417408"/>
            <a:chOff x="3174228" y="2130"/>
            <a:chExt cx="986502" cy="1133910"/>
          </a:xfrm>
          <a:scene3d>
            <a:camera prst="orthographicFront"/>
            <a:lightRig rig="flat" dir="t"/>
          </a:scene3d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52E13377-5BC0-4E6D-B910-E974179957DE}"/>
                </a:ext>
              </a:extLst>
            </p:cNvPr>
            <p:cNvSpPr/>
            <p:nvPr/>
          </p:nvSpPr>
          <p:spPr>
            <a:xfrm rot="5400000">
              <a:off x="3100524" y="75834"/>
              <a:ext cx="1133910" cy="98650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Hexagon 4">
              <a:extLst>
                <a:ext uri="{FF2B5EF4-FFF2-40B4-BE49-F238E27FC236}">
                  <a16:creationId xmlns:a16="http://schemas.microsoft.com/office/drawing/2014/main" id="{EF273F07-EED1-4B44-8AF0-0D71A8BF9C29}"/>
                </a:ext>
              </a:extLst>
            </p:cNvPr>
            <p:cNvSpPr txBox="1"/>
            <p:nvPr/>
          </p:nvSpPr>
          <p:spPr>
            <a:xfrm>
              <a:off x="3174228" y="178831"/>
              <a:ext cx="986502" cy="780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400" kern="1200" dirty="0"/>
                <a:t>Collaboration based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290F80-ABBD-4E1C-8A3F-4630D9B45BB6}"/>
              </a:ext>
            </a:extLst>
          </p:cNvPr>
          <p:cNvGrpSpPr/>
          <p:nvPr/>
        </p:nvGrpSpPr>
        <p:grpSpPr>
          <a:xfrm>
            <a:off x="1284647" y="1814941"/>
            <a:ext cx="3528392" cy="680346"/>
            <a:chOff x="4190665" y="228912"/>
            <a:chExt cx="1265443" cy="68034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C7B3B7-6D67-4408-9449-D154FCA485E9}"/>
                </a:ext>
              </a:extLst>
            </p:cNvPr>
            <p:cNvSpPr/>
            <p:nvPr/>
          </p:nvSpPr>
          <p:spPr>
            <a:xfrm>
              <a:off x="4190665" y="228912"/>
              <a:ext cx="1265443" cy="6803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106E608-B9B3-450A-868C-30B16433592C}"/>
                </a:ext>
              </a:extLst>
            </p:cNvPr>
            <p:cNvSpPr txBox="1"/>
            <p:nvPr/>
          </p:nvSpPr>
          <p:spPr>
            <a:xfrm>
              <a:off x="4190665" y="228912"/>
              <a:ext cx="1265443" cy="68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 dirty="0"/>
                <a:t>In our collaboration based model, we can work together with our partners in a number of ways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C77C00-ED6E-440B-A346-7368C27649B9}"/>
              </a:ext>
            </a:extLst>
          </p:cNvPr>
          <p:cNvGrpSpPr/>
          <p:nvPr/>
        </p:nvGrpSpPr>
        <p:grpSpPr>
          <a:xfrm>
            <a:off x="7659650" y="1821514"/>
            <a:ext cx="3220419" cy="680346"/>
            <a:chOff x="1374032" y="1191375"/>
            <a:chExt cx="1224623" cy="68034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F23B6C3-AD6B-438E-B71C-5B2DA5390079}"/>
                </a:ext>
              </a:extLst>
            </p:cNvPr>
            <p:cNvSpPr/>
            <p:nvPr/>
          </p:nvSpPr>
          <p:spPr>
            <a:xfrm>
              <a:off x="1374032" y="1191375"/>
              <a:ext cx="1224623" cy="6803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222225-6432-478A-94CF-6F77A88BA218}"/>
                </a:ext>
              </a:extLst>
            </p:cNvPr>
            <p:cNvSpPr txBox="1"/>
            <p:nvPr/>
          </p:nvSpPr>
          <p:spPr>
            <a:xfrm>
              <a:off x="1374032" y="1191375"/>
              <a:ext cx="1224623" cy="68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 dirty="0"/>
                <a:t>We need to properly understand requirements 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BB8F2D-0C0C-4D82-8825-92595167D4CE}"/>
              </a:ext>
            </a:extLst>
          </p:cNvPr>
          <p:cNvGrpSpPr>
            <a:grpSpLocks noChangeAspect="1"/>
          </p:cNvGrpSpPr>
          <p:nvPr/>
        </p:nvGrpSpPr>
        <p:grpSpPr>
          <a:xfrm>
            <a:off x="5639610" y="2628987"/>
            <a:ext cx="1233144" cy="1417408"/>
            <a:chOff x="3174228" y="1927057"/>
            <a:chExt cx="986501" cy="1133910"/>
          </a:xfrm>
          <a:scene3d>
            <a:camera prst="orthographicFront"/>
            <a:lightRig rig="flat" dir="t"/>
          </a:scene3d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6C626EC9-8C47-4854-AF33-CC154887C2C8}"/>
                </a:ext>
              </a:extLst>
            </p:cNvPr>
            <p:cNvSpPr/>
            <p:nvPr/>
          </p:nvSpPr>
          <p:spPr>
            <a:xfrm rot="5400000">
              <a:off x="3100524" y="2000761"/>
              <a:ext cx="1133910" cy="98650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272221"/>
                <a:satOff val="39229"/>
                <a:lumOff val="30477"/>
                <a:alphaOff val="0"/>
              </a:schemeClr>
            </a:fillRef>
            <a:effectRef idx="2">
              <a:schemeClr val="accent1">
                <a:shade val="50000"/>
                <a:hueOff val="272221"/>
                <a:satOff val="39229"/>
                <a:lumOff val="304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Hexagon 16">
              <a:extLst>
                <a:ext uri="{FF2B5EF4-FFF2-40B4-BE49-F238E27FC236}">
                  <a16:creationId xmlns:a16="http://schemas.microsoft.com/office/drawing/2014/main" id="{1BBDF17D-FCE6-4628-8B8F-47B907CEBC9F}"/>
                </a:ext>
              </a:extLst>
            </p:cNvPr>
            <p:cNvSpPr txBox="1"/>
            <p:nvPr/>
          </p:nvSpPr>
          <p:spPr>
            <a:xfrm>
              <a:off x="3174229" y="2103758"/>
              <a:ext cx="986500" cy="780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400" kern="1200" dirty="0"/>
                <a:t>Customised solutions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EFB911-E392-4925-982D-0628F6904E59}"/>
              </a:ext>
            </a:extLst>
          </p:cNvPr>
          <p:cNvGrpSpPr/>
          <p:nvPr/>
        </p:nvGrpSpPr>
        <p:grpSpPr>
          <a:xfrm>
            <a:off x="7056454" y="3011187"/>
            <a:ext cx="3182373" cy="680346"/>
            <a:chOff x="4190665" y="2153838"/>
            <a:chExt cx="1265443" cy="6803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A3D82D-8564-4B90-ADBD-D6F105664679}"/>
                </a:ext>
              </a:extLst>
            </p:cNvPr>
            <p:cNvSpPr/>
            <p:nvPr/>
          </p:nvSpPr>
          <p:spPr>
            <a:xfrm>
              <a:off x="4190665" y="2153838"/>
              <a:ext cx="1265443" cy="6803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CFD25D-832A-4281-B692-876335DC3E97}"/>
                </a:ext>
              </a:extLst>
            </p:cNvPr>
            <p:cNvSpPr txBox="1"/>
            <p:nvPr/>
          </p:nvSpPr>
          <p:spPr>
            <a:xfrm>
              <a:off x="4190665" y="2153838"/>
              <a:ext cx="1265443" cy="68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 dirty="0"/>
                <a:t>For new applications we can customise the solution</a:t>
              </a:r>
            </a:p>
          </p:txBody>
        </p:sp>
      </p:grpSp>
      <p:sp>
        <p:nvSpPr>
          <p:cNvPr id="33" name="Hexagon 32">
            <a:extLst>
              <a:ext uri="{FF2B5EF4-FFF2-40B4-BE49-F238E27FC236}">
                <a16:creationId xmlns:a16="http://schemas.microsoft.com/office/drawing/2014/main" id="{02387F7C-5BBA-432E-8BC1-291140CE84F7}"/>
              </a:ext>
            </a:extLst>
          </p:cNvPr>
          <p:cNvSpPr>
            <a:spLocks noChangeAspect="1"/>
          </p:cNvSpPr>
          <p:nvPr/>
        </p:nvSpPr>
        <p:spPr>
          <a:xfrm rot="5400000">
            <a:off x="4265080" y="2721119"/>
            <a:ext cx="1417408" cy="123314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tretch>
              <a:fillRect t="-2591" b="1"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340277"/>
              <a:satOff val="49036"/>
              <a:lumOff val="38096"/>
              <a:alphaOff val="0"/>
            </a:schemeClr>
          </a:fillRef>
          <a:effectRef idx="2">
            <a:schemeClr val="accent1">
              <a:shade val="50000"/>
              <a:hueOff val="340277"/>
              <a:satOff val="49036"/>
              <a:lumOff val="3809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8050CE-5B12-4B74-8D44-8E1B69705471}"/>
              </a:ext>
            </a:extLst>
          </p:cNvPr>
          <p:cNvGrpSpPr>
            <a:grpSpLocks noChangeAspect="1"/>
          </p:cNvGrpSpPr>
          <p:nvPr/>
        </p:nvGrpSpPr>
        <p:grpSpPr>
          <a:xfrm>
            <a:off x="4993968" y="3794515"/>
            <a:ext cx="1233144" cy="1417408"/>
            <a:chOff x="2639476" y="2889520"/>
            <a:chExt cx="986501" cy="1133910"/>
          </a:xfrm>
          <a:scene3d>
            <a:camera prst="orthographicFront"/>
            <a:lightRig rig="flat" dir="t"/>
          </a:scene3d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A74F854-3A13-4734-8B25-9C7A7EFCC7CB}"/>
                </a:ext>
              </a:extLst>
            </p:cNvPr>
            <p:cNvSpPr/>
            <p:nvPr/>
          </p:nvSpPr>
          <p:spPr>
            <a:xfrm rot="5400000">
              <a:off x="2565772" y="2963224"/>
              <a:ext cx="1133910" cy="98650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272221"/>
                <a:satOff val="39229"/>
                <a:lumOff val="30477"/>
                <a:alphaOff val="0"/>
              </a:schemeClr>
            </a:fillRef>
            <a:effectRef idx="2">
              <a:schemeClr val="accent1">
                <a:shade val="50000"/>
                <a:hueOff val="272221"/>
                <a:satOff val="39229"/>
                <a:lumOff val="304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Hexagon 22">
              <a:extLst>
                <a:ext uri="{FF2B5EF4-FFF2-40B4-BE49-F238E27FC236}">
                  <a16:creationId xmlns:a16="http://schemas.microsoft.com/office/drawing/2014/main" id="{6AAE59DA-F558-477D-979E-6391180EF845}"/>
                </a:ext>
              </a:extLst>
            </p:cNvPr>
            <p:cNvSpPr txBox="1"/>
            <p:nvPr/>
          </p:nvSpPr>
          <p:spPr>
            <a:xfrm>
              <a:off x="2639477" y="3066221"/>
              <a:ext cx="986500" cy="780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400" kern="1200" dirty="0"/>
                <a:t>Supply chain and manufacturing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73799-3752-46AD-A1BE-1BA9996F3C0D}"/>
              </a:ext>
            </a:extLst>
          </p:cNvPr>
          <p:cNvGrpSpPr/>
          <p:nvPr/>
        </p:nvGrpSpPr>
        <p:grpSpPr>
          <a:xfrm>
            <a:off x="1485901" y="4160374"/>
            <a:ext cx="3327138" cy="680346"/>
            <a:chOff x="1374032" y="3116301"/>
            <a:chExt cx="1224623" cy="68034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F9699D-31A5-426D-AE01-0D27668573AB}"/>
                </a:ext>
              </a:extLst>
            </p:cNvPr>
            <p:cNvSpPr/>
            <p:nvPr/>
          </p:nvSpPr>
          <p:spPr>
            <a:xfrm>
              <a:off x="1374032" y="3116301"/>
              <a:ext cx="1224623" cy="6803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899130-13DF-4337-B9B5-1917BF12207A}"/>
                </a:ext>
              </a:extLst>
            </p:cNvPr>
            <p:cNvSpPr txBox="1"/>
            <p:nvPr/>
          </p:nvSpPr>
          <p:spPr>
            <a:xfrm>
              <a:off x="1374032" y="3116301"/>
              <a:ext cx="1224623" cy="68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 dirty="0"/>
                <a:t>Different applications will require innovative approaches to manufacturing</a:t>
              </a:r>
            </a:p>
          </p:txBody>
        </p:sp>
      </p:grpSp>
      <p:sp>
        <p:nvSpPr>
          <p:cNvPr id="27" name="Hexagon 26">
            <a:extLst>
              <a:ext uri="{FF2B5EF4-FFF2-40B4-BE49-F238E27FC236}">
                <a16:creationId xmlns:a16="http://schemas.microsoft.com/office/drawing/2014/main" id="{0A3DC5E8-03F8-49F6-9D20-B1C030D8143D}"/>
              </a:ext>
            </a:extLst>
          </p:cNvPr>
          <p:cNvSpPr>
            <a:spLocks noChangeAspect="1"/>
          </p:cNvSpPr>
          <p:nvPr/>
        </p:nvSpPr>
        <p:spPr>
          <a:xfrm rot="5400000">
            <a:off x="6205441" y="3886647"/>
            <a:ext cx="1417408" cy="123314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 t="-2591" b="1"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204166"/>
              <a:satOff val="29422"/>
              <a:lumOff val="22858"/>
              <a:alphaOff val="0"/>
            </a:schemeClr>
          </a:fillRef>
          <a:effectRef idx="2">
            <a:schemeClr val="accent1">
              <a:shade val="50000"/>
              <a:hueOff val="204166"/>
              <a:satOff val="29422"/>
              <a:lumOff val="2285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146B78-D02B-4EF0-9DA2-BB592B21D174}"/>
              </a:ext>
            </a:extLst>
          </p:cNvPr>
          <p:cNvGrpSpPr>
            <a:grpSpLocks noChangeAspect="1"/>
          </p:cNvGrpSpPr>
          <p:nvPr/>
        </p:nvGrpSpPr>
        <p:grpSpPr>
          <a:xfrm>
            <a:off x="5639610" y="4954700"/>
            <a:ext cx="1233145" cy="1417408"/>
            <a:chOff x="3174228" y="3851983"/>
            <a:chExt cx="986502" cy="1133910"/>
          </a:xfrm>
          <a:scene3d>
            <a:camera prst="orthographicFront"/>
            <a:lightRig rig="flat" dir="t"/>
          </a:scene3d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581A7FE6-BD0F-47A8-B11E-817F7952AF5A}"/>
                </a:ext>
              </a:extLst>
            </p:cNvPr>
            <p:cNvSpPr/>
            <p:nvPr/>
          </p:nvSpPr>
          <p:spPr>
            <a:xfrm rot="5400000">
              <a:off x="3100524" y="3925687"/>
              <a:ext cx="1133910" cy="98650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36111"/>
                <a:satOff val="19614"/>
                <a:lumOff val="15238"/>
                <a:alphaOff val="0"/>
              </a:schemeClr>
            </a:fillRef>
            <a:effectRef idx="2">
              <a:schemeClr val="accent1">
                <a:shade val="50000"/>
                <a:hueOff val="136111"/>
                <a:satOff val="19614"/>
                <a:lumOff val="152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exagon 28">
              <a:extLst>
                <a:ext uri="{FF2B5EF4-FFF2-40B4-BE49-F238E27FC236}">
                  <a16:creationId xmlns:a16="http://schemas.microsoft.com/office/drawing/2014/main" id="{2483CFB0-B3AD-4DB9-9260-55FBEFA3317A}"/>
                </a:ext>
              </a:extLst>
            </p:cNvPr>
            <p:cNvSpPr txBox="1"/>
            <p:nvPr/>
          </p:nvSpPr>
          <p:spPr>
            <a:xfrm>
              <a:off x="3174228" y="4028684"/>
              <a:ext cx="986502" cy="780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400" kern="1200" dirty="0"/>
                <a:t>Development Funding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91029-450D-4AE5-92FF-E589D4912732}"/>
              </a:ext>
            </a:extLst>
          </p:cNvPr>
          <p:cNvGrpSpPr/>
          <p:nvPr/>
        </p:nvGrpSpPr>
        <p:grpSpPr>
          <a:xfrm>
            <a:off x="7056453" y="5305898"/>
            <a:ext cx="4100209" cy="680346"/>
            <a:chOff x="4190665" y="4078765"/>
            <a:chExt cx="1265443" cy="6803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CD2950-46AF-411C-8B32-8E7910E3CC27}"/>
                </a:ext>
              </a:extLst>
            </p:cNvPr>
            <p:cNvSpPr/>
            <p:nvPr/>
          </p:nvSpPr>
          <p:spPr>
            <a:xfrm>
              <a:off x="4190665" y="4078765"/>
              <a:ext cx="1265443" cy="68034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4EF0E9-3350-4590-8CF8-BF2DE792E2A4}"/>
                </a:ext>
              </a:extLst>
            </p:cNvPr>
            <p:cNvSpPr txBox="1"/>
            <p:nvPr/>
          </p:nvSpPr>
          <p:spPr>
            <a:xfrm>
              <a:off x="4190665" y="4078765"/>
              <a:ext cx="1265443" cy="680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 dirty="0"/>
                <a:t>We can work together to leverage different funding sources for development work</a:t>
              </a:r>
            </a:p>
          </p:txBody>
        </p: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id="{5B2E99E5-FAFE-4615-BD74-327164CD3CA7}"/>
              </a:ext>
            </a:extLst>
          </p:cNvPr>
          <p:cNvSpPr>
            <a:spLocks noChangeAspect="1"/>
          </p:cNvSpPr>
          <p:nvPr/>
        </p:nvSpPr>
        <p:spPr>
          <a:xfrm rot="5400000">
            <a:off x="4265080" y="5046832"/>
            <a:ext cx="1417408" cy="123314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 t="-2591" b="1"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50000"/>
              <a:hueOff val="68055"/>
              <a:satOff val="9807"/>
              <a:lumOff val="7619"/>
              <a:alphaOff val="0"/>
            </a:schemeClr>
          </a:fillRef>
          <a:effectRef idx="2">
            <a:schemeClr val="accent1">
              <a:shade val="50000"/>
              <a:hueOff val="68055"/>
              <a:satOff val="9807"/>
              <a:lumOff val="7619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770D28-6163-44EB-A497-A87D3EC80E18}"/>
              </a:ext>
            </a:extLst>
          </p:cNvPr>
          <p:cNvGrpSpPr>
            <a:grpSpLocks noChangeAspect="1"/>
          </p:cNvGrpSpPr>
          <p:nvPr/>
        </p:nvGrpSpPr>
        <p:grpSpPr>
          <a:xfrm>
            <a:off x="6282115" y="1474059"/>
            <a:ext cx="1233145" cy="1417408"/>
            <a:chOff x="2639476" y="964593"/>
            <a:chExt cx="986502" cy="1133910"/>
          </a:xfrm>
          <a:scene3d>
            <a:camera prst="orthographicFront"/>
            <a:lightRig rig="flat" dir="t"/>
          </a:scene3d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F2258D51-1069-4F15-A3DE-91C46ADF0E94}"/>
                </a:ext>
              </a:extLst>
            </p:cNvPr>
            <p:cNvSpPr/>
            <p:nvPr/>
          </p:nvSpPr>
          <p:spPr>
            <a:xfrm rot="5400000">
              <a:off x="2565772" y="1038297"/>
              <a:ext cx="1133910" cy="986501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136111"/>
                <a:satOff val="19614"/>
                <a:lumOff val="15238"/>
                <a:alphaOff val="0"/>
              </a:schemeClr>
            </a:fillRef>
            <a:effectRef idx="2">
              <a:schemeClr val="accent1">
                <a:shade val="50000"/>
                <a:hueOff val="136111"/>
                <a:satOff val="19614"/>
                <a:lumOff val="152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Hexagon 10">
              <a:extLst>
                <a:ext uri="{FF2B5EF4-FFF2-40B4-BE49-F238E27FC236}">
                  <a16:creationId xmlns:a16="http://schemas.microsoft.com/office/drawing/2014/main" id="{485771B8-23AD-435A-BD06-C5E9CE78C3CE}"/>
                </a:ext>
              </a:extLst>
            </p:cNvPr>
            <p:cNvSpPr txBox="1"/>
            <p:nvPr/>
          </p:nvSpPr>
          <p:spPr>
            <a:xfrm>
              <a:off x="2639476" y="1141294"/>
              <a:ext cx="986502" cy="7805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400" kern="1200" dirty="0"/>
                <a:t>Performance requirements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0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600F9-E057-4C1C-976C-A4851CEF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21</a:t>
            </a:fld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229CB-FB32-464C-A458-1B4C60EDB3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97550" y="2306928"/>
            <a:ext cx="4438112" cy="1338096"/>
          </a:xfrm>
        </p:spPr>
        <p:txBody>
          <a:bodyPr anchor="ctr">
            <a:normAutofit/>
          </a:bodyPr>
          <a:lstStyle/>
          <a:p>
            <a:pPr algn="ctr"/>
            <a:r>
              <a:rPr lang="en-AU" sz="4000" dirty="0"/>
              <a:t>Thank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0D03D0-C5B4-4635-8BB8-7137CCE1C4E5}"/>
              </a:ext>
            </a:extLst>
          </p:cNvPr>
          <p:cNvSpPr txBox="1">
            <a:spLocks/>
          </p:cNvSpPr>
          <p:nvPr/>
        </p:nvSpPr>
        <p:spPr>
          <a:xfrm>
            <a:off x="965206" y="3645024"/>
            <a:ext cx="9702800" cy="10777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AU" dirty="0"/>
              <a:t>Simon Savage, Managing Director </a:t>
            </a:r>
          </a:p>
          <a:p>
            <a:pPr algn="ctr">
              <a:lnSpc>
                <a:spcPct val="120000"/>
              </a:lnSpc>
            </a:pPr>
            <a:r>
              <a:rPr lang="en-AU" dirty="0">
                <a:hlinkClick r:id="rId2"/>
              </a:rPr>
              <a:t>simons@ionicindustries.com.au</a:t>
            </a:r>
            <a:endParaRPr lang="en-AU" dirty="0"/>
          </a:p>
          <a:p>
            <a:pPr algn="ctr">
              <a:lnSpc>
                <a:spcPct val="120000"/>
              </a:lnSpc>
            </a:pPr>
            <a:endParaRPr lang="en-AU" dirty="0"/>
          </a:p>
          <a:p>
            <a:pPr algn="ctr">
              <a:lnSpc>
                <a:spcPct val="120000"/>
              </a:lnSpc>
            </a:pPr>
            <a:r>
              <a:rPr lang="en-AU" dirty="0"/>
              <a:t>Mainak Majumder, Lead Researcher</a:t>
            </a:r>
          </a:p>
          <a:p>
            <a:pPr algn="ctr">
              <a:lnSpc>
                <a:spcPct val="120000"/>
              </a:lnSpc>
            </a:pPr>
            <a:r>
              <a:rPr lang="fi-FI" dirty="0">
                <a:hlinkClick r:id="rId3"/>
              </a:rPr>
              <a:t>mainak.majumder@monash.edu</a:t>
            </a:r>
            <a:r>
              <a:rPr lang="fi-FI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46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24A8F-2890-46F5-ACAA-729D71AA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Ionic Industries MICRENs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98481E5-4999-41EE-B516-D7C9B4F32E7C}"/>
              </a:ext>
            </a:extLst>
          </p:cNvPr>
          <p:cNvSpPr txBox="1">
            <a:spLocks/>
          </p:cNvSpPr>
          <p:nvPr/>
        </p:nvSpPr>
        <p:spPr>
          <a:xfrm>
            <a:off x="7083160" y="2531855"/>
            <a:ext cx="4398032" cy="3910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tx1"/>
                </a:solidFill>
              </a:rPr>
              <a:t>Requirements to both store energy AND discharge / recharge at a rapid rate are holding back applications in a wide range of fields from consumer electronics, medical and health devices and IoT markets. 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tx1"/>
                </a:solidFill>
              </a:rPr>
              <a:t>MICRENs devices represent next generation energy storage technology – supercapacitors with as much energy as lithium ion batteries.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0F7E1-4DB9-472A-86A1-E3E068D93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55585" y="5079170"/>
            <a:ext cx="1715291" cy="1408955"/>
          </a:xfrm>
          <a:prstGeom prst="roundRect">
            <a:avLst>
              <a:gd name="adj" fmla="val 60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541988-578C-4B61-B26C-0C957EC6D22A}"/>
              </a:ext>
            </a:extLst>
          </p:cNvPr>
          <p:cNvGrpSpPr/>
          <p:nvPr/>
        </p:nvGrpSpPr>
        <p:grpSpPr>
          <a:xfrm>
            <a:off x="433920" y="2577872"/>
            <a:ext cx="6380572" cy="3910253"/>
            <a:chOff x="117748" y="3196386"/>
            <a:chExt cx="5832648" cy="343809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84EBDDA-7FF5-4287-AE9B-4C7B58A64E0B}"/>
                </a:ext>
              </a:extLst>
            </p:cNvPr>
            <p:cNvSpPr/>
            <p:nvPr/>
          </p:nvSpPr>
          <p:spPr>
            <a:xfrm>
              <a:off x="117748" y="3196386"/>
              <a:ext cx="5832648" cy="3438094"/>
            </a:xfrm>
            <a:prstGeom prst="roundRect">
              <a:avLst>
                <a:gd name="adj" fmla="val 2457"/>
              </a:avLst>
            </a:prstGeom>
            <a:solidFill>
              <a:srgbClr val="A9FBFD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A8F9CA-ECAE-47ED-9387-92C0A9DE2819}"/>
                </a:ext>
              </a:extLst>
            </p:cNvPr>
            <p:cNvGrpSpPr/>
            <p:nvPr/>
          </p:nvGrpSpPr>
          <p:grpSpPr>
            <a:xfrm>
              <a:off x="329225" y="3212976"/>
              <a:ext cx="5364070" cy="3360336"/>
              <a:chOff x="6028095" y="1290091"/>
              <a:chExt cx="6078459" cy="357737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462F8C6-8C2A-414F-9B91-B16110137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28095" y="1355252"/>
                <a:ext cx="6078459" cy="3512215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C75DA7-D0AD-4499-A67E-ABD40E4EFF39}"/>
                  </a:ext>
                </a:extLst>
              </p:cNvPr>
              <p:cNvSpPr/>
              <p:nvPr/>
            </p:nvSpPr>
            <p:spPr>
              <a:xfrm>
                <a:off x="8895356" y="1290091"/>
                <a:ext cx="2744662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sz="900" dirty="0">
                    <a:solidFill>
                      <a:schemeClr val="bg1"/>
                    </a:solidFill>
                  </a:rPr>
                  <a:t>https://issuu.com/ecs1902/docs/2016-if-spr-web-issuu</a:t>
                </a:r>
              </a:p>
            </p:txBody>
          </p:sp>
        </p:grpSp>
      </p:grp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89CF7BA-4D92-42C5-BAC1-38DB9B22409C}"/>
              </a:ext>
            </a:extLst>
          </p:cNvPr>
          <p:cNvSpPr txBox="1">
            <a:spLocks/>
          </p:cNvSpPr>
          <p:nvPr/>
        </p:nvSpPr>
        <p:spPr>
          <a:xfrm>
            <a:off x="6814492" y="4678033"/>
            <a:ext cx="3559798" cy="1998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Blip>
                <a:blip r:embed="rId4"/>
              </a:buBlip>
            </a:pPr>
            <a:endParaRPr lang="en-AU" sz="16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DA9ABEC-A500-4D55-898C-742DE63405C7}"/>
              </a:ext>
            </a:extLst>
          </p:cNvPr>
          <p:cNvSpPr txBox="1">
            <a:spLocks/>
          </p:cNvSpPr>
          <p:nvPr/>
        </p:nvSpPr>
        <p:spPr>
          <a:xfrm>
            <a:off x="420156" y="1292003"/>
            <a:ext cx="11151991" cy="107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Energy storage technologies are one of the greatest constraints in the development of many new technologies.  </a:t>
            </a:r>
          </a:p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Small portable electronic devices have steadily evolved toward compact and thin form factors and batteries have become an ever-increasing fraction of the total device volume.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2B668F0-56AE-49DE-A9D7-30DCBA87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65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035D-0352-41D1-8E53-EA79150D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Supercapacitors?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86CFA-F439-430A-9AC8-45979170C8BB}"/>
              </a:ext>
            </a:extLst>
          </p:cNvPr>
          <p:cNvSpPr txBox="1"/>
          <p:nvPr/>
        </p:nvSpPr>
        <p:spPr>
          <a:xfrm>
            <a:off x="6132894" y="1477132"/>
            <a:ext cx="475575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Offer balance in energy and power requirements in portable electronics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High charge / discharge efficiency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Green technology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Minimal maintenance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D5B9D-05A4-4B3F-9DF6-CDDD6CE87A30}"/>
              </a:ext>
            </a:extLst>
          </p:cNvPr>
          <p:cNvSpPr txBox="1"/>
          <p:nvPr/>
        </p:nvSpPr>
        <p:spPr>
          <a:xfrm>
            <a:off x="1008177" y="3709541"/>
            <a:ext cx="10344313" cy="790446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vert="horz" lIns="91416" tIns="45708" rIns="91416" bIns="45708" rtlCol="0"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indent="0" algn="ctr">
              <a:lnSpc>
                <a:spcPts val="259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>
                <a:ln/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AU" dirty="0"/>
              <a:t>Planar supercapacitors have a number of advantages over conventional 3D supercapacitors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37D2E-4E67-4F55-98BA-2E0931A20346}"/>
              </a:ext>
            </a:extLst>
          </p:cNvPr>
          <p:cNvSpPr txBox="1"/>
          <p:nvPr/>
        </p:nvSpPr>
        <p:spPr>
          <a:xfrm>
            <a:off x="6101461" y="4601086"/>
            <a:ext cx="45889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Control and shorten the distance ions travel between the two electrodes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Easily integrated into devices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Blip>
                <a:blip r:embed="rId2"/>
              </a:buBlip>
            </a:pPr>
            <a:r>
              <a:rPr lang="en-AU" sz="1600" dirty="0"/>
              <a:t>Potentially the architecture can be extended in 3D without losing the inter-electrode distance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AFD0F8-D794-4D11-BD1D-7DCB44D5518E}"/>
              </a:ext>
            </a:extLst>
          </p:cNvPr>
          <p:cNvGrpSpPr/>
          <p:nvPr/>
        </p:nvGrpSpPr>
        <p:grpSpPr>
          <a:xfrm>
            <a:off x="1364129" y="4508731"/>
            <a:ext cx="4204455" cy="2124858"/>
            <a:chOff x="1044467" y="4168090"/>
            <a:chExt cx="4204455" cy="23533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359040-1AA7-466D-9566-BD18FA4CD74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7" y="4168881"/>
              <a:ext cx="2052000" cy="20095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0" name="Picture 10" descr="http://www.dom.ua/images/stories/nanotex/nnano_supercapacitors.jpg">
              <a:extLst>
                <a:ext uri="{FF2B5EF4-FFF2-40B4-BE49-F238E27FC236}">
                  <a16:creationId xmlns:a16="http://schemas.microsoft.com/office/drawing/2014/main" id="{DE9F6346-7905-44B9-B39F-105E5D35A1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922" y="4168090"/>
              <a:ext cx="2052000" cy="2015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C53FF1-14BB-42A0-BAB7-214BD13524AC}"/>
                </a:ext>
              </a:extLst>
            </p:cNvPr>
            <p:cNvSpPr txBox="1"/>
            <p:nvPr/>
          </p:nvSpPr>
          <p:spPr>
            <a:xfrm>
              <a:off x="1044467" y="6152077"/>
              <a:ext cx="4204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900" b="1" dirty="0"/>
                <a:t>El </a:t>
              </a:r>
              <a:r>
                <a:rPr lang="en-AU" sz="900" b="1" dirty="0" err="1"/>
                <a:t>Kady</a:t>
              </a:r>
              <a:r>
                <a:rPr lang="en-AU" sz="900" b="1" dirty="0"/>
                <a:t> </a:t>
              </a:r>
              <a:r>
                <a:rPr lang="en-AU" sz="900" b="1" i="1" dirty="0"/>
                <a:t>et al</a:t>
              </a:r>
              <a:r>
                <a:rPr lang="en-AU" sz="900" b="1" dirty="0"/>
                <a:t>, </a:t>
              </a:r>
              <a:r>
                <a:rPr lang="en-AU" sz="900" b="1" i="1" dirty="0"/>
                <a:t>Science</a:t>
              </a:r>
              <a:r>
                <a:rPr lang="en-AU" sz="900" b="1" dirty="0"/>
                <a:t>, 2012, 335, 1326-1330 </a:t>
              </a:r>
            </a:p>
            <a:p>
              <a:pPr algn="r"/>
              <a:r>
                <a:rPr lang="en-AU" sz="900" b="1" dirty="0" err="1"/>
                <a:t>Pech</a:t>
              </a:r>
              <a:r>
                <a:rPr lang="en-AU" sz="900" b="1" dirty="0"/>
                <a:t> </a:t>
              </a:r>
              <a:r>
                <a:rPr lang="en-AU" sz="900" b="1" i="1" dirty="0"/>
                <a:t>et al</a:t>
              </a:r>
              <a:r>
                <a:rPr lang="en-AU" sz="900" b="1" dirty="0"/>
                <a:t>, Nature Nanotechnology, 2010, 5, 651-654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10D88A-E417-492A-B652-7287132047C6}"/>
              </a:ext>
            </a:extLst>
          </p:cNvPr>
          <p:cNvGrpSpPr/>
          <p:nvPr/>
        </p:nvGrpSpPr>
        <p:grpSpPr>
          <a:xfrm>
            <a:off x="1438640" y="1130428"/>
            <a:ext cx="3964320" cy="2600112"/>
            <a:chOff x="1311335" y="984929"/>
            <a:chExt cx="3964320" cy="26001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A374FE-B546-4572-8A2B-83E3F3DDC298}"/>
                </a:ext>
              </a:extLst>
            </p:cNvPr>
            <p:cNvGrpSpPr/>
            <p:nvPr/>
          </p:nvGrpSpPr>
          <p:grpSpPr>
            <a:xfrm>
              <a:off x="1311335" y="1017669"/>
              <a:ext cx="3964320" cy="2567372"/>
              <a:chOff x="919178" y="1039212"/>
              <a:chExt cx="3964320" cy="265389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611E21C-E2AC-464D-BAC2-B5E9C9ACEC21}"/>
                  </a:ext>
                </a:extLst>
              </p:cNvPr>
              <p:cNvGrpSpPr/>
              <p:nvPr/>
            </p:nvGrpSpPr>
            <p:grpSpPr>
              <a:xfrm>
                <a:off x="919178" y="1039212"/>
                <a:ext cx="3162257" cy="2653897"/>
                <a:chOff x="-32408" y="747705"/>
                <a:chExt cx="3485945" cy="2841796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0037818-9E19-497D-9773-4670FEF85F03}"/>
                    </a:ext>
                  </a:extLst>
                </p:cNvPr>
                <p:cNvSpPr txBox="1"/>
                <p:nvPr/>
              </p:nvSpPr>
              <p:spPr>
                <a:xfrm rot="10800000">
                  <a:off x="-32408" y="747705"/>
                  <a:ext cx="441065" cy="2486106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pPr algn="ctr"/>
                  <a:r>
                    <a:rPr lang="en-AU" sz="1400" b="1" dirty="0"/>
                    <a:t>Specific power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B80F4C0-4424-4518-9CDD-B85852CD7E71}"/>
                    </a:ext>
                  </a:extLst>
                </p:cNvPr>
                <p:cNvSpPr txBox="1"/>
                <p:nvPr/>
              </p:nvSpPr>
              <p:spPr>
                <a:xfrm>
                  <a:off x="908916" y="3248826"/>
                  <a:ext cx="2544621" cy="340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400" b="1" dirty="0"/>
                    <a:t>Specific Energy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E5DFC8F-A277-4617-BA0F-2D420542220C}"/>
                  </a:ext>
                </a:extLst>
              </p:cNvPr>
              <p:cNvGrpSpPr/>
              <p:nvPr/>
            </p:nvGrpSpPr>
            <p:grpSpPr>
              <a:xfrm>
                <a:off x="1413892" y="1230929"/>
                <a:ext cx="3469606" cy="2110923"/>
                <a:chOff x="6958082" y="1548579"/>
                <a:chExt cx="3469606" cy="2110923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8412764-2FFB-49CC-9250-AB5A7433C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58082" y="1548579"/>
                  <a:ext cx="3345470" cy="2110923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0ED412-1D9C-4CD5-B1A4-D6AB22214A08}"/>
                    </a:ext>
                  </a:extLst>
                </p:cNvPr>
                <p:cNvSpPr txBox="1"/>
                <p:nvPr/>
              </p:nvSpPr>
              <p:spPr>
                <a:xfrm>
                  <a:off x="7302490" y="1636388"/>
                  <a:ext cx="15121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b="1" dirty="0">
                      <a:solidFill>
                        <a:schemeClr val="bg1"/>
                      </a:solidFill>
                    </a:rPr>
                    <a:t>Capacitors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45A77EB-C6A0-400E-B4A4-72CEECDE9DED}"/>
                    </a:ext>
                  </a:extLst>
                </p:cNvPr>
                <p:cNvSpPr txBox="1"/>
                <p:nvPr/>
              </p:nvSpPr>
              <p:spPr>
                <a:xfrm>
                  <a:off x="7813504" y="2200074"/>
                  <a:ext cx="18092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b="1" dirty="0">
                      <a:solidFill>
                        <a:schemeClr val="bg1"/>
                      </a:solidFill>
                    </a:rPr>
                    <a:t>Supercapacitors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88B7EBC-C5B6-4F1C-96F1-43D259394CAA}"/>
                    </a:ext>
                  </a:extLst>
                </p:cNvPr>
                <p:cNvSpPr txBox="1"/>
                <p:nvPr/>
              </p:nvSpPr>
              <p:spPr>
                <a:xfrm>
                  <a:off x="8618389" y="2594908"/>
                  <a:ext cx="18092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b="1" dirty="0">
                      <a:solidFill>
                        <a:schemeClr val="bg1"/>
                      </a:solidFill>
                    </a:rPr>
                    <a:t>Batteries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61C0786-420E-492E-A6A3-FD0ECCBF93A8}"/>
                    </a:ext>
                  </a:extLst>
                </p:cNvPr>
                <p:cNvSpPr txBox="1"/>
                <p:nvPr/>
              </p:nvSpPr>
              <p:spPr>
                <a:xfrm>
                  <a:off x="9262765" y="2967954"/>
                  <a:ext cx="10407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600" b="1" dirty="0">
                      <a:solidFill>
                        <a:schemeClr val="bg1"/>
                      </a:solidFill>
                    </a:rPr>
                    <a:t>Fuel Cells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9642CD-A685-4C32-B820-50D6FE5E1527}"/>
                </a:ext>
              </a:extLst>
            </p:cNvPr>
            <p:cNvSpPr txBox="1"/>
            <p:nvPr/>
          </p:nvSpPr>
          <p:spPr>
            <a:xfrm>
              <a:off x="1964932" y="984929"/>
              <a:ext cx="32565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800" b="1" dirty="0"/>
                <a:t>http://www.cap-xx.com/resource/energy-storage-technologies/</a:t>
              </a: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835668A-E49B-423F-8BE3-6A16B08E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3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81845" y="180972"/>
            <a:ext cx="9701504" cy="10317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Our approach </a:t>
            </a:r>
          </a:p>
        </p:txBody>
      </p:sp>
      <p:cxnSp>
        <p:nvCxnSpPr>
          <p:cNvPr id="10" name="Curved Connector 9"/>
          <p:cNvCxnSpPr>
            <a:cxnSpLocks/>
          </p:cNvCxnSpPr>
          <p:nvPr/>
        </p:nvCxnSpPr>
        <p:spPr>
          <a:xfrm>
            <a:off x="4172377" y="2043880"/>
            <a:ext cx="893368" cy="76712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cxnSpLocks/>
          </p:cNvCxnSpPr>
          <p:nvPr/>
        </p:nvCxnSpPr>
        <p:spPr>
          <a:xfrm rot="10800000" flipV="1">
            <a:off x="3430116" y="3226506"/>
            <a:ext cx="883342" cy="6346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cxnSpLocks/>
          </p:cNvCxnSpPr>
          <p:nvPr/>
        </p:nvCxnSpPr>
        <p:spPr>
          <a:xfrm>
            <a:off x="4182402" y="4399801"/>
            <a:ext cx="859294" cy="78338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30516" y="5508067"/>
            <a:ext cx="3809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b="1" dirty="0"/>
              <a:t>Lobo </a:t>
            </a:r>
            <a:r>
              <a:rPr lang="en-AU" sz="1100" b="1" i="1" dirty="0"/>
              <a:t>et al</a:t>
            </a:r>
            <a:r>
              <a:rPr lang="en-AU" sz="1100" b="1" dirty="0"/>
              <a:t>, </a:t>
            </a:r>
            <a:r>
              <a:rPr lang="en-AU" sz="1100" b="1" i="1" dirty="0"/>
              <a:t>Langmuir</a:t>
            </a:r>
            <a:r>
              <a:rPr lang="en-AU" sz="1100" b="1" dirty="0"/>
              <a:t>, 2012,  28, 14815-14821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58C5E91-E830-4154-87A4-42D1E7A0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56" y="1505270"/>
            <a:ext cx="4379289" cy="4011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Hexagon 41">
            <a:extLst>
              <a:ext uri="{FF2B5EF4-FFF2-40B4-BE49-F238E27FC236}">
                <a16:creationId xmlns:a16="http://schemas.microsoft.com/office/drawing/2014/main" id="{8D7C6AB1-EB16-4838-A756-5785597386D8}"/>
              </a:ext>
            </a:extLst>
          </p:cNvPr>
          <p:cNvSpPr/>
          <p:nvPr/>
        </p:nvSpPr>
        <p:spPr>
          <a:xfrm rot="5400000">
            <a:off x="3321677" y="1511858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5F0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Hexagon 4">
            <a:extLst>
              <a:ext uri="{FF2B5EF4-FFF2-40B4-BE49-F238E27FC236}">
                <a16:creationId xmlns:a16="http://schemas.microsoft.com/office/drawing/2014/main" id="{68761C48-4FBA-4B83-885D-179DA7DA2451}"/>
              </a:ext>
            </a:extLst>
          </p:cNvPr>
          <p:cNvSpPr txBox="1"/>
          <p:nvPr/>
        </p:nvSpPr>
        <p:spPr>
          <a:xfrm>
            <a:off x="3430115" y="1622951"/>
            <a:ext cx="1006162" cy="8418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Ga ions bombard GO with excess momentum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FAAEE4-4605-4B11-989E-A2605BDEC93B}"/>
              </a:ext>
            </a:extLst>
          </p:cNvPr>
          <p:cNvGrpSpPr/>
          <p:nvPr/>
        </p:nvGrpSpPr>
        <p:grpSpPr>
          <a:xfrm>
            <a:off x="2252007" y="1432360"/>
            <a:ext cx="1064044" cy="1223039"/>
            <a:chOff x="794682" y="258441"/>
            <a:chExt cx="1064044" cy="1223039"/>
          </a:xfrm>
          <a:noFill/>
        </p:grpSpPr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58A54E3F-DC7C-443A-8C86-173E243309E4}"/>
                </a:ext>
              </a:extLst>
            </p:cNvPr>
            <p:cNvSpPr/>
            <p:nvPr/>
          </p:nvSpPr>
          <p:spPr>
            <a:xfrm rot="5400000">
              <a:off x="715184" y="337939"/>
              <a:ext cx="1223039" cy="106404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Hexagon 6">
              <a:extLst>
                <a:ext uri="{FF2B5EF4-FFF2-40B4-BE49-F238E27FC236}">
                  <a16:creationId xmlns:a16="http://schemas.microsoft.com/office/drawing/2014/main" id="{3C0D39C7-7547-4143-B661-143993ED4CFE}"/>
                </a:ext>
              </a:extLst>
            </p:cNvPr>
            <p:cNvSpPr txBox="1"/>
            <p:nvPr/>
          </p:nvSpPr>
          <p:spPr>
            <a:xfrm>
              <a:off x="960495" y="449032"/>
              <a:ext cx="732416" cy="8418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AU" sz="1400" kern="1200"/>
            </a:p>
          </p:txBody>
        </p:sp>
      </p:grpSp>
      <p:sp>
        <p:nvSpPr>
          <p:cNvPr id="38" name="Hexagon 37">
            <a:extLst>
              <a:ext uri="{FF2B5EF4-FFF2-40B4-BE49-F238E27FC236}">
                <a16:creationId xmlns:a16="http://schemas.microsoft.com/office/drawing/2014/main" id="{5D19E587-1105-41BA-ADC6-419F0974E454}"/>
              </a:ext>
            </a:extLst>
          </p:cNvPr>
          <p:cNvSpPr/>
          <p:nvPr/>
        </p:nvSpPr>
        <p:spPr>
          <a:xfrm rot="5400000">
            <a:off x="2744891" y="2549974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5F0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Hexagon 8">
            <a:extLst>
              <a:ext uri="{FF2B5EF4-FFF2-40B4-BE49-F238E27FC236}">
                <a16:creationId xmlns:a16="http://schemas.microsoft.com/office/drawing/2014/main" id="{17C9C229-056C-4D92-B199-1EBFF5CC57E1}"/>
              </a:ext>
            </a:extLst>
          </p:cNvPr>
          <p:cNvSpPr txBox="1"/>
          <p:nvPr/>
        </p:nvSpPr>
        <p:spPr>
          <a:xfrm>
            <a:off x="2990202" y="2661067"/>
            <a:ext cx="732416" cy="8418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C-C bonds are stronger than C-O</a:t>
            </a:r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8948955A-568E-4491-8271-AD624B49E75A}"/>
              </a:ext>
            </a:extLst>
          </p:cNvPr>
          <p:cNvSpPr/>
          <p:nvPr/>
        </p:nvSpPr>
        <p:spPr>
          <a:xfrm rot="5400000">
            <a:off x="3894059" y="2549974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Hexagon 10">
            <a:extLst>
              <a:ext uri="{FF2B5EF4-FFF2-40B4-BE49-F238E27FC236}">
                <a16:creationId xmlns:a16="http://schemas.microsoft.com/office/drawing/2014/main" id="{C22ED0D4-30BD-4B4F-8D26-344327CF2E99}"/>
              </a:ext>
            </a:extLst>
          </p:cNvPr>
          <p:cNvSpPr txBox="1"/>
          <p:nvPr/>
        </p:nvSpPr>
        <p:spPr>
          <a:xfrm>
            <a:off x="4139370" y="2661067"/>
            <a:ext cx="732416" cy="8418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AU" sz="1400" kern="1200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817CE99A-E452-495B-B2E1-D3EE3FAF99E9}"/>
              </a:ext>
            </a:extLst>
          </p:cNvPr>
          <p:cNvSpPr/>
          <p:nvPr/>
        </p:nvSpPr>
        <p:spPr>
          <a:xfrm rot="5400000">
            <a:off x="3321677" y="3588090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5F0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Hexagon 12">
            <a:extLst>
              <a:ext uri="{FF2B5EF4-FFF2-40B4-BE49-F238E27FC236}">
                <a16:creationId xmlns:a16="http://schemas.microsoft.com/office/drawing/2014/main" id="{495A7532-4693-4132-B91E-B7A3F651642E}"/>
              </a:ext>
            </a:extLst>
          </p:cNvPr>
          <p:cNvSpPr txBox="1"/>
          <p:nvPr/>
        </p:nvSpPr>
        <p:spPr>
          <a:xfrm>
            <a:off x="3481865" y="3699183"/>
            <a:ext cx="902662" cy="8418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Higher probability of breaking C-O bonds</a:t>
            </a:r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25470726-5FBA-4DBA-8D5E-95FF6207206C}"/>
              </a:ext>
            </a:extLst>
          </p:cNvPr>
          <p:cNvSpPr/>
          <p:nvPr/>
        </p:nvSpPr>
        <p:spPr>
          <a:xfrm rot="5400000">
            <a:off x="2172509" y="3588090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Hexagon 14">
            <a:extLst>
              <a:ext uri="{FF2B5EF4-FFF2-40B4-BE49-F238E27FC236}">
                <a16:creationId xmlns:a16="http://schemas.microsoft.com/office/drawing/2014/main" id="{46D9CDF5-8C20-4B81-9F7E-800808DD47AD}"/>
              </a:ext>
            </a:extLst>
          </p:cNvPr>
          <p:cNvSpPr txBox="1"/>
          <p:nvPr/>
        </p:nvSpPr>
        <p:spPr>
          <a:xfrm>
            <a:off x="2417820" y="3699183"/>
            <a:ext cx="732416" cy="8418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AU" sz="1400" kern="120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A0486A76-14B8-4394-9DB3-41F1AF15F950}"/>
              </a:ext>
            </a:extLst>
          </p:cNvPr>
          <p:cNvSpPr/>
          <p:nvPr/>
        </p:nvSpPr>
        <p:spPr>
          <a:xfrm rot="5400000">
            <a:off x="2744891" y="4626206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5F0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Hexagon 16">
            <a:extLst>
              <a:ext uri="{FF2B5EF4-FFF2-40B4-BE49-F238E27FC236}">
                <a16:creationId xmlns:a16="http://schemas.microsoft.com/office/drawing/2014/main" id="{0316BA92-BC99-430F-906C-6362CABA0FEC}"/>
              </a:ext>
            </a:extLst>
          </p:cNvPr>
          <p:cNvSpPr txBox="1"/>
          <p:nvPr/>
        </p:nvSpPr>
        <p:spPr>
          <a:xfrm>
            <a:off x="2828792" y="4737299"/>
            <a:ext cx="1055236" cy="8418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AU" sz="1300" kern="1200" dirty="0"/>
              <a:t>Oxygen is sputtered away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ADEC8A7C-A106-4BC1-AE7C-DAD39295A59C}"/>
              </a:ext>
            </a:extLst>
          </p:cNvPr>
          <p:cNvSpPr/>
          <p:nvPr/>
        </p:nvSpPr>
        <p:spPr>
          <a:xfrm rot="5400000">
            <a:off x="3894059" y="4626206"/>
            <a:ext cx="1223039" cy="1064044"/>
          </a:xfrm>
          <a:prstGeom prst="hexagon">
            <a:avLst>
              <a:gd name="adj" fmla="val 25000"/>
              <a:gd name="vf" fmla="val 11547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Hexagon 18">
            <a:extLst>
              <a:ext uri="{FF2B5EF4-FFF2-40B4-BE49-F238E27FC236}">
                <a16:creationId xmlns:a16="http://schemas.microsoft.com/office/drawing/2014/main" id="{D74DAA2A-D060-4A4A-AC45-691022B6B567}"/>
              </a:ext>
            </a:extLst>
          </p:cNvPr>
          <p:cNvSpPr txBox="1"/>
          <p:nvPr/>
        </p:nvSpPr>
        <p:spPr>
          <a:xfrm>
            <a:off x="4139370" y="4737299"/>
            <a:ext cx="732416" cy="84185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AU" sz="1400" kern="120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FE327CDE-6AC8-49C1-9BC0-DCB5C21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23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Advantages of our approach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31ACC-68E6-4954-825B-2E2D545B5AD4}"/>
              </a:ext>
            </a:extLst>
          </p:cNvPr>
          <p:cNvGrpSpPr/>
          <p:nvPr/>
        </p:nvGrpSpPr>
        <p:grpSpPr>
          <a:xfrm>
            <a:off x="2710036" y="2132856"/>
            <a:ext cx="5832336" cy="4351132"/>
            <a:chOff x="2422004" y="1775362"/>
            <a:chExt cx="5832336" cy="4351132"/>
          </a:xfrm>
        </p:grpSpPr>
        <p:pic>
          <p:nvPicPr>
            <p:cNvPr id="12" name="Picture 2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1" t="10049" r="10543" b="13140"/>
            <a:stretch/>
          </p:blipFill>
          <p:spPr bwMode="auto">
            <a:xfrm>
              <a:off x="5446340" y="3933056"/>
              <a:ext cx="2808000" cy="19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" t="52703" r="50785" b="-460"/>
            <a:stretch/>
          </p:blipFill>
          <p:spPr bwMode="auto">
            <a:xfrm>
              <a:off x="2422004" y="3933056"/>
              <a:ext cx="2808000" cy="1944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422004" y="5911050"/>
              <a:ext cx="29447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Lobo </a:t>
              </a:r>
              <a:r>
                <a:rPr lang="en-AU" sz="800" b="1" i="1" dirty="0"/>
                <a:t>et al</a:t>
              </a:r>
              <a:r>
                <a:rPr lang="en-AU" sz="800" b="1" dirty="0"/>
                <a:t>, </a:t>
              </a:r>
              <a:r>
                <a:rPr lang="en-AU" sz="800" b="1" i="1" dirty="0"/>
                <a:t>Langmuir</a:t>
              </a:r>
              <a:r>
                <a:rPr lang="en-AU" sz="800" b="1" dirty="0"/>
                <a:t>, 2012,  28, 14815-14821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46340" y="5911050"/>
              <a:ext cx="24750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b="1" dirty="0"/>
                <a:t>Majumder </a:t>
              </a:r>
              <a:r>
                <a:rPr lang="en-AU" sz="800" b="1" i="1" dirty="0"/>
                <a:t>et al</a:t>
              </a:r>
              <a:r>
                <a:rPr lang="en-AU" sz="800" b="1" dirty="0"/>
                <a:t>, US9558887B2 (grant)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AEFFA-CC75-4BFB-805B-08534F546972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2788" t="2241" r="2638" b="3257"/>
            <a:stretch/>
          </p:blipFill>
          <p:spPr>
            <a:xfrm>
              <a:off x="5446340" y="1777956"/>
              <a:ext cx="2808000" cy="1944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1052AB-08DA-4535-B677-C9036A543556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2235" t="6579" b="-12"/>
            <a:stretch/>
          </p:blipFill>
          <p:spPr>
            <a:xfrm>
              <a:off x="2422004" y="1775362"/>
              <a:ext cx="2808000" cy="1944000"/>
            </a:xfrm>
            <a:prstGeom prst="rect">
              <a:avLst/>
            </a:prstGeom>
          </p:spPr>
        </p:pic>
      </p:grp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B2559A3-A0FB-40B6-A6A9-8F4372AB341F}"/>
              </a:ext>
            </a:extLst>
          </p:cNvPr>
          <p:cNvSpPr txBox="1">
            <a:spLocks/>
          </p:cNvSpPr>
          <p:nvPr/>
        </p:nvSpPr>
        <p:spPr>
          <a:xfrm>
            <a:off x="1557908" y="1292003"/>
            <a:ext cx="9125441" cy="107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Fast direct-write method, Fine feature control, Minimal damage of GO sheets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2ECE6-77E0-47C2-9518-3408AAED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Fabrication of the FIB </a:t>
            </a:r>
            <a:r>
              <a:rPr lang="en-AU" dirty="0" err="1"/>
              <a:t>rGO</a:t>
            </a:r>
            <a:r>
              <a:rPr lang="en-AU" dirty="0"/>
              <a:t> electrodes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C6D758-C21A-49B5-84E1-CEDAEB1013A5}"/>
              </a:ext>
            </a:extLst>
          </p:cNvPr>
          <p:cNvGrpSpPr/>
          <p:nvPr/>
        </p:nvGrpSpPr>
        <p:grpSpPr>
          <a:xfrm>
            <a:off x="1841147" y="2060848"/>
            <a:ext cx="8929740" cy="1552878"/>
            <a:chOff x="1868130" y="2251700"/>
            <a:chExt cx="8929740" cy="1552878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FDED2CDB-37BC-4480-9642-1D6A67979238}"/>
                </a:ext>
              </a:extLst>
            </p:cNvPr>
            <p:cNvSpPr/>
            <p:nvPr/>
          </p:nvSpPr>
          <p:spPr>
            <a:xfrm>
              <a:off x="1868130" y="2251702"/>
              <a:ext cx="2319468" cy="1552876"/>
            </a:xfrm>
            <a:prstGeom prst="chevron">
              <a:avLst>
                <a:gd name="adj" fmla="val 14543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015C202-79C2-4079-A765-441BA2512DB6}"/>
                </a:ext>
              </a:extLst>
            </p:cNvPr>
            <p:cNvSpPr/>
            <p:nvPr/>
          </p:nvSpPr>
          <p:spPr>
            <a:xfrm>
              <a:off x="4071554" y="2251702"/>
              <a:ext cx="2319468" cy="1552876"/>
            </a:xfrm>
            <a:prstGeom prst="chevron">
              <a:avLst>
                <a:gd name="adj" fmla="val 14543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43B85209-0D18-4C6E-ADE7-1DEA6D91D422}"/>
                </a:ext>
              </a:extLst>
            </p:cNvPr>
            <p:cNvSpPr/>
            <p:nvPr/>
          </p:nvSpPr>
          <p:spPr>
            <a:xfrm>
              <a:off x="6274978" y="2251700"/>
              <a:ext cx="2319468" cy="1552877"/>
            </a:xfrm>
            <a:prstGeom prst="chevron">
              <a:avLst>
                <a:gd name="adj" fmla="val 14543"/>
              </a:avLst>
            </a:prstGeom>
            <a:blipFill>
              <a:blip r:embed="rId4"/>
              <a:stretch>
                <a:fillRect t="-2591" b="1"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237E25B5-C216-430F-A5E7-966004006903}"/>
                </a:ext>
              </a:extLst>
            </p:cNvPr>
            <p:cNvSpPr/>
            <p:nvPr/>
          </p:nvSpPr>
          <p:spPr>
            <a:xfrm>
              <a:off x="8478402" y="2251701"/>
              <a:ext cx="2319468" cy="1552876"/>
            </a:xfrm>
            <a:prstGeom prst="chevron">
              <a:avLst>
                <a:gd name="adj" fmla="val 14543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8F1D64A1-CAF8-49F0-AC36-B3B880B27B45}"/>
              </a:ext>
            </a:extLst>
          </p:cNvPr>
          <p:cNvSpPr txBox="1">
            <a:spLocks/>
          </p:cNvSpPr>
          <p:nvPr/>
        </p:nvSpPr>
        <p:spPr>
          <a:xfrm>
            <a:off x="1809199" y="1512200"/>
            <a:ext cx="9125441" cy="61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chemeClr val="tx1"/>
                </a:solidFill>
              </a:rPr>
              <a:t>Fabrication of the FIB electrodes is a simple, 3-step process.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8E46C6C-9248-4CF4-B13B-A2EBBFE6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7</a:t>
            </a:fld>
            <a:endParaRPr lang="en-AU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F2DA52-389D-4E28-BEB1-0F5FF16B7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412" y="4005064"/>
            <a:ext cx="2232000" cy="2232000"/>
          </a:xfrm>
          <a:prstGeom prst="roundRect">
            <a:avLst>
              <a:gd name="adj" fmla="val 38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55C741-48F0-4A38-A0B5-89C3F03023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2"/>
          <a:stretch/>
        </p:blipFill>
        <p:spPr>
          <a:xfrm>
            <a:off x="6670476" y="4005064"/>
            <a:ext cx="2232000" cy="2232880"/>
          </a:xfrm>
          <a:prstGeom prst="roundRect">
            <a:avLst>
              <a:gd name="adj" fmla="val 38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74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17948" y="1288606"/>
            <a:ext cx="6869944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AU" dirty="0"/>
              <a:t>Miniaturization </a:t>
            </a:r>
            <a:r>
              <a:rPr lang="en-AU" sz="1400" dirty="0">
                <a:sym typeface="Wingdings" panose="05000000000000000000" pitchFamily="2" charset="2"/>
              </a:rPr>
              <a:t></a:t>
            </a:r>
            <a:r>
              <a:rPr lang="en-AU" dirty="0">
                <a:sym typeface="Wingdings" panose="05000000000000000000" pitchFamily="2" charset="2"/>
              </a:rPr>
              <a:t> Enhanced electrochemical response</a:t>
            </a: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89756" y="6827872"/>
                <a:ext cx="684076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current arising due to Faradaic redox processes,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number of electrons involved in the redox processes,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Faraday constant,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geometric area of the electrode,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∝</m:t>
                        </m:r>
                      </m:sub>
                      <m:sup>
                        <m: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concentration of the redox species in the bulk electrolyte,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en-AU" sz="1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diffusion coefficient of the species,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time required for the experiments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AU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associated with the dimension of the electrode. </a:t>
                </a:r>
                <a:endParaRPr lang="en-GB" sz="12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56" y="6827872"/>
                <a:ext cx="6840760" cy="1569660"/>
              </a:xfrm>
              <a:prstGeom prst="rect">
                <a:avLst/>
              </a:prstGeom>
              <a:blipFill rotWithShape="0">
                <a:blip r:embed="rId2"/>
                <a:stretch>
                  <a:fillRect r="-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1F0CE-D23C-49ED-833E-1572DB81620A}"/>
              </a:ext>
            </a:extLst>
          </p:cNvPr>
          <p:cNvGrpSpPr/>
          <p:nvPr/>
        </p:nvGrpSpPr>
        <p:grpSpPr>
          <a:xfrm>
            <a:off x="7966620" y="2492896"/>
            <a:ext cx="3268779" cy="2741402"/>
            <a:chOff x="7678588" y="2204864"/>
            <a:chExt cx="3268779" cy="27414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678588" y="2204864"/>
                  <a:ext cx="2041008" cy="8672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I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GB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nFA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∝</m:t>
                            </m:r>
                          </m:sub>
                          <m:sup>
                            <m:r>
                              <a:rPr lang="en-GB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 panose="02040503050406030204" pitchFamily="18" charset="0"/>
                                          </a:rPr>
                                          <m:t>D</m:t>
                                        </m:r>
                                      </m:e>
                                      <m:sub>
                                        <m:r>
                                          <a:rPr lang="en-GB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 panose="02040503050406030204" pitchFamily="18" charset="0"/>
                                      </a:rPr>
                                      <m:t>πt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8588" y="2204864"/>
                  <a:ext cx="2041008" cy="8672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7678588" y="3342989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cs typeface="Arial" panose="020B0604020202020204" pitchFamily="34" charset="0"/>
                </a:rPr>
                <a:t>For microelectrodes,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F5BC1E0-E785-40B5-A426-6B8B93C08CF4}"/>
                </a:ext>
              </a:extLst>
            </p:cNvPr>
            <p:cNvGrpSpPr/>
            <p:nvPr/>
          </p:nvGrpSpPr>
          <p:grpSpPr>
            <a:xfrm>
              <a:off x="7678588" y="3983221"/>
              <a:ext cx="3268779" cy="963045"/>
              <a:chOff x="7953090" y="3983221"/>
              <a:chExt cx="3268779" cy="9630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7953090" y="4008663"/>
                    <a:ext cx="3268779" cy="86722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en-GB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nFA</m:t>
                          </m:r>
                          <m:sSubSup>
                            <m:sSub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∝</m:t>
                              </m:r>
                            </m:sub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</a:rPr>
                                            <m:t>D</m:t>
                                          </m:r>
                                        </m:e>
                                        <m:sub>
                                          <m:r>
                                            <a:rPr lang="en-GB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πt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nFA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a:rPr lang="en-GB">
                                      <a:latin typeface="Cambria Math" panose="02040503050406030204" pitchFamily="18" charset="0"/>
                                    </a:rPr>
                                    <m:t>∝</m:t>
                                  </m:r>
                                </m:sub>
                                <m:sup>
                                  <m:r>
                                    <a:rPr lang="en-GB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3090" y="4008663"/>
                    <a:ext cx="3268779" cy="86722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Oval 11"/>
              <p:cNvSpPr/>
              <p:nvPr/>
            </p:nvSpPr>
            <p:spPr>
              <a:xfrm>
                <a:off x="10105481" y="3983221"/>
                <a:ext cx="1115616" cy="963045"/>
              </a:xfrm>
              <a:prstGeom prst="ellipse">
                <a:avLst/>
              </a:prstGeom>
              <a:solidFill>
                <a:srgbClr val="FFFF00">
                  <a:alpha val="1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Why Miniaturize?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91740" y="5954265"/>
            <a:ext cx="49720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800" b="1" dirty="0"/>
              <a:t>F. </a:t>
            </a:r>
            <a:r>
              <a:rPr lang="en-AU" sz="800" b="1" dirty="0" err="1"/>
              <a:t>Marken</a:t>
            </a:r>
            <a:r>
              <a:rPr lang="en-AU" sz="800" b="1" dirty="0"/>
              <a:t>, A. </a:t>
            </a:r>
            <a:r>
              <a:rPr lang="en-AU" sz="800" b="1" dirty="0" err="1"/>
              <a:t>Neudeck</a:t>
            </a:r>
            <a:r>
              <a:rPr lang="en-AU" sz="800" b="1" dirty="0"/>
              <a:t>, A. M Bond, Electroanalytical Methods (Ed. F. </a:t>
            </a:r>
            <a:r>
              <a:rPr lang="en-AU" sz="800" b="1" dirty="0" err="1"/>
              <a:t>Scholz</a:t>
            </a:r>
            <a:r>
              <a:rPr lang="en-AU" sz="800" b="1" dirty="0"/>
              <a:t>), Springer, 2010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88CF9-FAAC-4F56-862B-8ABA97933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56" y="1834608"/>
            <a:ext cx="5260064" cy="4131638"/>
          </a:xfrm>
          <a:prstGeom prst="roundRect">
            <a:avLst>
              <a:gd name="adj" fmla="val 362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4039C52-DF7A-448D-8B03-A4D671E4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7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0642" y="-3670"/>
            <a:ext cx="9628222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n-GB" sz="3600" spc="1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8468" y="2931240"/>
            <a:ext cx="5400600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en-AU" dirty="0"/>
              <a:t>At </a:t>
            </a:r>
            <a:r>
              <a:rPr lang="en-AU" b="1" u="sng" dirty="0"/>
              <a:t>small scan rates </a:t>
            </a:r>
            <a:r>
              <a:rPr lang="en-AU" dirty="0"/>
              <a:t>(&lt;10 mV), specific capacitance has </a:t>
            </a:r>
            <a:r>
              <a:rPr lang="en-AU" b="1" u="sng" dirty="0"/>
              <a:t>strong dependence </a:t>
            </a:r>
            <a:r>
              <a:rPr lang="en-AU" dirty="0"/>
              <a:t>with scan rate</a:t>
            </a:r>
          </a:p>
          <a:p>
            <a:pPr marL="285750" indent="-285750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100000"/>
              <a:buBlip>
                <a:blip r:embed="rId3"/>
              </a:buBlip>
            </a:pPr>
            <a:r>
              <a:rPr lang="en-AU" dirty="0"/>
              <a:t>At </a:t>
            </a:r>
            <a:r>
              <a:rPr lang="en-AU" b="1" u="sng" dirty="0"/>
              <a:t>large scan rates </a:t>
            </a:r>
            <a:r>
              <a:rPr lang="en-AU" dirty="0"/>
              <a:t>(&gt;10 mV), specific capacitance has </a:t>
            </a:r>
            <a:r>
              <a:rPr lang="en-AU" b="1" u="sng" dirty="0"/>
              <a:t>weak dependence </a:t>
            </a:r>
            <a:r>
              <a:rPr lang="en-AU" dirty="0"/>
              <a:t>with scan rate</a:t>
            </a:r>
            <a:endParaRPr lang="en-GB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99BF9-7B82-42C2-8D10-F407B01E7319}"/>
              </a:ext>
            </a:extLst>
          </p:cNvPr>
          <p:cNvGrpSpPr/>
          <p:nvPr/>
        </p:nvGrpSpPr>
        <p:grpSpPr>
          <a:xfrm>
            <a:off x="1064154" y="1556792"/>
            <a:ext cx="5400599" cy="4464496"/>
            <a:chOff x="981845" y="1340768"/>
            <a:chExt cx="4887446" cy="403186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665C4AC-B8C2-44EF-BEFD-9AC32CAF45BC}"/>
                </a:ext>
              </a:extLst>
            </p:cNvPr>
            <p:cNvSpPr/>
            <p:nvPr/>
          </p:nvSpPr>
          <p:spPr>
            <a:xfrm>
              <a:off x="981845" y="1340768"/>
              <a:ext cx="4887446" cy="3816424"/>
            </a:xfrm>
            <a:prstGeom prst="roundRect">
              <a:avLst>
                <a:gd name="adj" fmla="val 4533"/>
              </a:avLst>
            </a:prstGeom>
            <a:solidFill>
              <a:srgbClr val="A9FB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826687-B01A-4692-AC2E-8A9FB100A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845" y="1502886"/>
              <a:ext cx="4887445" cy="338607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 rot="2782013">
              <a:off x="1936232" y="2452691"/>
              <a:ext cx="1061085" cy="504945"/>
            </a:xfrm>
            <a:prstGeom prst="ellipse">
              <a:avLst/>
            </a:prstGeom>
            <a:solidFill>
              <a:srgbClr val="FFFF00">
                <a:alpha val="21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2739" y="5157192"/>
              <a:ext cx="374441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800" b="1" dirty="0"/>
                <a:t>Banerjee </a:t>
              </a:r>
              <a:r>
                <a:rPr lang="en-AU" sz="800" b="1" i="1" dirty="0"/>
                <a:t>et al</a:t>
              </a:r>
              <a:r>
                <a:rPr lang="en-AU" sz="800" b="1" dirty="0"/>
                <a:t>, </a:t>
              </a:r>
              <a:r>
                <a:rPr lang="en-AU" sz="800" b="1" i="1" dirty="0"/>
                <a:t>Advanced Energy Materials</a:t>
              </a:r>
              <a:r>
                <a:rPr lang="en-AU" sz="800" b="1" dirty="0"/>
                <a:t>, 2015,  1500665</a:t>
              </a: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BFB8B4CB-E53C-4862-A1C5-07FB6676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Capacitance vs Scan Rate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90DEFE-D778-4693-AF2A-DE8158D3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03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9038</TotalTime>
  <Words>1233</Words>
  <Application>Microsoft Office PowerPoint</Application>
  <PresentationFormat>Custom</PresentationFormat>
  <Paragraphs>153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Corbel</vt:lpstr>
      <vt:lpstr>Times New Roman</vt:lpstr>
      <vt:lpstr>Wingdings</vt:lpstr>
      <vt:lpstr>Digital Blue Tunnel 16x9</vt:lpstr>
      <vt:lpstr>MICRENs – Next Generation Energy Storage</vt:lpstr>
      <vt:lpstr>Who is Ionic?</vt:lpstr>
      <vt:lpstr>Ionic Industries MICRENs</vt:lpstr>
      <vt:lpstr>Why Supercapacitors?</vt:lpstr>
      <vt:lpstr>Our approach </vt:lpstr>
      <vt:lpstr>Advantages of our approach  </vt:lpstr>
      <vt:lpstr>Fabrication of the FIB rGO electrodes</vt:lpstr>
      <vt:lpstr>Why Miniaturize?</vt:lpstr>
      <vt:lpstr>Capacitance vs Scan Rate</vt:lpstr>
      <vt:lpstr>Influence of Miniaturization: GCPL</vt:lpstr>
      <vt:lpstr>Influence of Miniaturization: EIS</vt:lpstr>
      <vt:lpstr>Ragone plot</vt:lpstr>
      <vt:lpstr>Manufacturing MICRENs with Printing </vt:lpstr>
      <vt:lpstr>Our Research</vt:lpstr>
      <vt:lpstr>Printed Micrens using gravure printer</vt:lpstr>
      <vt:lpstr>Research outcome</vt:lpstr>
      <vt:lpstr>Technical Challenges Remaining</vt:lpstr>
      <vt:lpstr>The Target Performance</vt:lpstr>
      <vt:lpstr>Applications</vt:lpstr>
      <vt:lpstr>Collaboration Model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Stage Graphene Commercialisation</dc:title>
  <dc:creator>Simon Savage</dc:creator>
  <cp:lastModifiedBy>Simon Savage</cp:lastModifiedBy>
  <cp:revision>94</cp:revision>
  <dcterms:created xsi:type="dcterms:W3CDTF">2018-10-03T23:39:16Z</dcterms:created>
  <dcterms:modified xsi:type="dcterms:W3CDTF">2018-11-10T23:24:27Z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